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6" r:id="rId2"/>
    <p:sldId id="257" r:id="rId3"/>
    <p:sldId id="258" r:id="rId4"/>
    <p:sldId id="273" r:id="rId5"/>
    <p:sldId id="272" r:id="rId6"/>
    <p:sldId id="281" r:id="rId7"/>
    <p:sldId id="259" r:id="rId8"/>
    <p:sldId id="280" r:id="rId9"/>
    <p:sldId id="289" r:id="rId10"/>
    <p:sldId id="290" r:id="rId11"/>
    <p:sldId id="292" r:id="rId12"/>
    <p:sldId id="262" r:id="rId13"/>
    <p:sldId id="270" r:id="rId14"/>
    <p:sldId id="279" r:id="rId15"/>
    <p:sldId id="282" r:id="rId16"/>
    <p:sldId id="286" r:id="rId17"/>
    <p:sldId id="287" r:id="rId18"/>
    <p:sldId id="288" r:id="rId19"/>
    <p:sldId id="283" r:id="rId20"/>
    <p:sldId id="260" r:id="rId21"/>
    <p:sldId id="261" r:id="rId22"/>
    <p:sldId id="293" r:id="rId23"/>
    <p:sldId id="294" r:id="rId24"/>
    <p:sldId id="295" r:id="rId25"/>
    <p:sldId id="296" r:id="rId26"/>
    <p:sldId id="274" r:id="rId27"/>
    <p:sldId id="278" r:id="rId28"/>
    <p:sldId id="298" r:id="rId29"/>
    <p:sldId id="275" r:id="rId30"/>
    <p:sldId id="291" r:id="rId31"/>
    <p:sldId id="297" r:id="rId32"/>
    <p:sldId id="299" r:id="rId33"/>
    <p:sldId id="276" r:id="rId34"/>
    <p:sldId id="277" r:id="rId35"/>
    <p:sldId id="300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0000FF"/>
    <a:srgbClr val="D32E2F"/>
    <a:srgbClr val="02F903"/>
    <a:srgbClr val="659E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0964" autoAdjust="0"/>
  </p:normalViewPr>
  <p:slideViewPr>
    <p:cSldViewPr>
      <p:cViewPr varScale="1">
        <p:scale>
          <a:sx n="81" d="100"/>
          <a:sy n="81" d="100"/>
        </p:scale>
        <p:origin x="12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24BC22-34A7-4A0A-830D-D526817FFD12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0F904D-2EED-4F25-AF4D-19983E80C5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834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hu.wikipedia.org/wiki/T%C3%A9r" TargetMode="External"/><Relationship Id="rId7" Type="http://schemas.openxmlformats.org/officeDocument/2006/relationships/hyperlink" Target="https://hu.wikipedia.org/wiki/Pont_(geometria)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hu.wikipedia.org/wiki/G%C3%B6rbe_(matematika)" TargetMode="External"/><Relationship Id="rId5" Type="http://schemas.openxmlformats.org/officeDocument/2006/relationships/hyperlink" Target="https://hu.wikipedia.org/wiki/Egyenes" TargetMode="External"/><Relationship Id="rId4" Type="http://schemas.openxmlformats.org/officeDocument/2006/relationships/hyperlink" Target="https://hu.wikipedia.org/wiki/S%C3%ADk_(geometria)" TargetMode="Externa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0F904D-2EED-4F25-AF4D-19983E80C59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5530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0F904D-2EED-4F25-AF4D-19983E80C59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9697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A függvény parciális leképzés </a:t>
            </a:r>
          </a:p>
          <a:p>
            <a:r>
              <a:rPr lang="hu-HU" dirty="0"/>
              <a:t>A </a:t>
            </a:r>
            <a:r>
              <a:rPr lang="hu-HU" dirty="0" err="1"/>
              <a:t>metameatika</a:t>
            </a:r>
            <a:r>
              <a:rPr lang="hu-HU" dirty="0"/>
              <a:t> egy olyan absztrakt fogalma mely a geometriai leképzések, elemi algebrai műveletek, folytonosan változó mennyiségek és hasonló bemeneti értékekből </a:t>
            </a:r>
            <a:r>
              <a:rPr lang="hu-HU" dirty="0" err="1"/>
              <a:t>egyetelen</a:t>
            </a:r>
            <a:r>
              <a:rPr lang="hu-HU" baseline="0" dirty="0"/>
              <a:t> kimeneti értéket produkáló fogalmak általános leírására szolgál.</a:t>
            </a:r>
          </a:p>
          <a:p>
            <a:r>
              <a:rPr lang="hu-HU" dirty="0"/>
              <a:t>A függvény a H halmaz</a:t>
            </a:r>
            <a:r>
              <a:rPr lang="hu-HU" baseline="0" dirty="0"/>
              <a:t> minden egyes x eleméhez egyetlen y kimeneteli értéket rendel hozzá. </a:t>
            </a:r>
          </a:p>
          <a:p>
            <a:r>
              <a:rPr lang="hu-HU" baseline="0" dirty="0"/>
              <a:t>Adott a hozzárendelési szabály utasítás amely megadja, hogy a </a:t>
            </a:r>
            <a:r>
              <a:rPr lang="hu-HU" baseline="0" dirty="0" err="1"/>
              <a:t>változő</a:t>
            </a:r>
            <a:r>
              <a:rPr lang="hu-HU" baseline="0" dirty="0"/>
              <a:t> lehetséges értékeihez milyen függvényértékek tartoznak</a:t>
            </a:r>
          </a:p>
          <a:p>
            <a:r>
              <a:rPr lang="hu-HU" baseline="0" dirty="0"/>
              <a:t>A lehetséges függvényértékek halmazát nevezzük a függvény értékkészletének </a:t>
            </a:r>
            <a:r>
              <a:rPr lang="hu-HU" baseline="0" dirty="0" err="1"/>
              <a:t>Rf</a:t>
            </a:r>
            <a:endParaRPr lang="hu-HU" baseline="0" dirty="0"/>
          </a:p>
          <a:p>
            <a:r>
              <a:rPr lang="hu-HU" baseline="0" dirty="0"/>
              <a:t>Értelmezési tartomány : x eleme A halmaznak amire létezik y eleme B halmaznak y=f(x)</a:t>
            </a:r>
          </a:p>
          <a:p>
            <a:r>
              <a:rPr lang="hu-HU" baseline="0" dirty="0"/>
              <a:t>Értékkészlet </a:t>
            </a:r>
            <a:r>
              <a:rPr lang="hu-HU" baseline="0" dirty="0" err="1"/>
              <a:t>Rf</a:t>
            </a:r>
            <a:r>
              <a:rPr lang="hu-HU" baseline="0" dirty="0"/>
              <a:t>:= </a:t>
            </a:r>
            <a:r>
              <a:rPr lang="hu-HU" baseline="0" dirty="0" err="1"/>
              <a:t>yeB</a:t>
            </a:r>
            <a:r>
              <a:rPr lang="hu-HU" baseline="0" dirty="0"/>
              <a:t> amire kétezik </a:t>
            </a:r>
            <a:r>
              <a:rPr lang="hu-HU" baseline="0" dirty="0" err="1"/>
              <a:t>xeDf</a:t>
            </a:r>
            <a:r>
              <a:rPr lang="hu-HU" baseline="0" dirty="0"/>
              <a:t> f(x)=y</a:t>
            </a:r>
          </a:p>
          <a:p>
            <a:r>
              <a:rPr lang="hu-HU" baseline="0" dirty="0"/>
              <a:t>A,B nem üreshalmazok esetén f:A&gt;B hozzárendelés függvény ha minden </a:t>
            </a:r>
            <a:r>
              <a:rPr lang="hu-HU" baseline="0" dirty="0" err="1"/>
              <a:t>x,y</a:t>
            </a:r>
            <a:r>
              <a:rPr lang="hu-HU" baseline="0" dirty="0"/>
              <a:t> eleme A f(X)=f(y)&gt; x </a:t>
            </a:r>
            <a:r>
              <a:rPr lang="hu-HU" baseline="0" dirty="0" err="1"/>
              <a:t>nemegynelő</a:t>
            </a:r>
            <a:r>
              <a:rPr lang="hu-HU" baseline="0" dirty="0"/>
              <a:t> y</a:t>
            </a:r>
          </a:p>
          <a:p>
            <a:r>
              <a:rPr lang="hu-HU" baseline="0" dirty="0"/>
              <a:t>Az A </a:t>
            </a:r>
            <a:r>
              <a:rPr lang="hu-HU" baseline="0" dirty="0" err="1"/>
              <a:t>legalbbb</a:t>
            </a:r>
            <a:r>
              <a:rPr lang="hu-HU" baseline="0" dirty="0"/>
              <a:t> egy eleméhez hozzárendelünk egy B </a:t>
            </a:r>
            <a:r>
              <a:rPr lang="hu-HU" baseline="0" dirty="0" err="1"/>
              <a:t>beli</a:t>
            </a:r>
            <a:r>
              <a:rPr lang="hu-HU" baseline="0" dirty="0"/>
              <a:t> elemet.</a:t>
            </a:r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0F904D-2EED-4F25-AF4D-19983E80C59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5508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baseline="0" dirty="0"/>
              <a:t>Értelmezési tartomány: a függvény bemeneti értéke  x szel szoktuk jelölni független változó</a:t>
            </a:r>
          </a:p>
          <a:p>
            <a:r>
              <a:rPr lang="hu-HU" baseline="0" dirty="0"/>
              <a:t>Értékkészlet: a függvény kimenő értéke y </a:t>
            </a:r>
            <a:r>
              <a:rPr lang="hu-HU" baseline="0" dirty="0" err="1"/>
              <a:t>nal</a:t>
            </a:r>
            <a:r>
              <a:rPr lang="hu-HU" baseline="0" dirty="0"/>
              <a:t> szoktuk jelölni Függő változó </a:t>
            </a:r>
          </a:p>
          <a:p>
            <a:r>
              <a:rPr lang="hu-HU" baseline="0" dirty="0"/>
              <a:t>A függvény egy olyan hozzárendelés amely egyetlen értéket rendel az értelmezési tartományból az értékkészlethez---- egy x értékhez egy y érték tartozhat csak. </a:t>
            </a:r>
          </a:p>
          <a:p>
            <a:endParaRPr lang="hu-HU" baseline="0" dirty="0"/>
          </a:p>
          <a:p>
            <a:endParaRPr lang="hu-HU" baseline="0" dirty="0"/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0F904D-2EED-4F25-AF4D-19983E80C59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7919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i="1" dirty="0">
                <a:solidFill>
                  <a:srgbClr val="555555"/>
                </a:solidFill>
                <a:effectLst/>
                <a:latin typeface="open sans"/>
              </a:rPr>
              <a:t>Az f: A→B </a:t>
            </a:r>
            <a:r>
              <a:rPr lang="en-US" b="0" i="1" dirty="0" err="1">
                <a:solidFill>
                  <a:srgbClr val="555555"/>
                </a:solidFill>
                <a:effectLst/>
                <a:latin typeface="open sans"/>
              </a:rPr>
              <a:t>és</a:t>
            </a:r>
            <a:r>
              <a:rPr lang="en-US" b="0" i="1" dirty="0">
                <a:solidFill>
                  <a:srgbClr val="555555"/>
                </a:solidFill>
                <a:effectLst/>
                <a:latin typeface="open sans"/>
              </a:rPr>
              <a:t> g: B → C </a:t>
            </a:r>
            <a:r>
              <a:rPr lang="en-US" b="0" i="1" dirty="0" err="1">
                <a:solidFill>
                  <a:srgbClr val="555555"/>
                </a:solidFill>
                <a:effectLst/>
                <a:latin typeface="open sans"/>
              </a:rPr>
              <a:t>függvények</a:t>
            </a:r>
            <a:r>
              <a:rPr lang="en-US" b="0" i="1" dirty="0">
                <a:solidFill>
                  <a:srgbClr val="555555"/>
                </a:solidFill>
                <a:effectLst/>
                <a:latin typeface="open sans"/>
              </a:rPr>
              <a:t> </a:t>
            </a:r>
            <a:r>
              <a:rPr lang="en-US" b="0" i="1" dirty="0" err="1">
                <a:solidFill>
                  <a:srgbClr val="555555"/>
                </a:solidFill>
                <a:effectLst/>
                <a:latin typeface="open sans"/>
              </a:rPr>
              <a:t>összetételén</a:t>
            </a:r>
            <a:r>
              <a:rPr lang="en-US" b="0" i="1" dirty="0">
                <a:solidFill>
                  <a:srgbClr val="555555"/>
                </a:solidFill>
                <a:effectLst/>
                <a:latin typeface="open sans"/>
              </a:rPr>
              <a:t> (</a:t>
            </a:r>
            <a:r>
              <a:rPr lang="en-US" b="0" i="1" dirty="0" err="1">
                <a:solidFill>
                  <a:srgbClr val="555555"/>
                </a:solidFill>
                <a:effectLst/>
                <a:latin typeface="open sans"/>
              </a:rPr>
              <a:t>kompozícióján</a:t>
            </a:r>
            <a:r>
              <a:rPr lang="en-US" b="0" i="1" dirty="0">
                <a:solidFill>
                  <a:srgbClr val="555555"/>
                </a:solidFill>
                <a:effectLst/>
                <a:latin typeface="open sans"/>
              </a:rPr>
              <a:t>) </a:t>
            </a:r>
            <a:r>
              <a:rPr lang="en-US" b="0" i="1" dirty="0" err="1">
                <a:solidFill>
                  <a:srgbClr val="555555"/>
                </a:solidFill>
                <a:effectLst/>
                <a:latin typeface="open sans"/>
              </a:rPr>
              <a:t>azt</a:t>
            </a:r>
            <a:r>
              <a:rPr lang="en-US" b="0" i="1" dirty="0">
                <a:solidFill>
                  <a:srgbClr val="555555"/>
                </a:solidFill>
                <a:effectLst/>
                <a:latin typeface="open sans"/>
              </a:rPr>
              <a:t> a h: A → C </a:t>
            </a:r>
            <a:r>
              <a:rPr lang="en-US" b="0" i="1" dirty="0" err="1">
                <a:solidFill>
                  <a:srgbClr val="555555"/>
                </a:solidFill>
                <a:effectLst/>
                <a:latin typeface="open sans"/>
              </a:rPr>
              <a:t>függvényt</a:t>
            </a:r>
            <a:r>
              <a:rPr lang="en-US" b="0" i="1" dirty="0">
                <a:solidFill>
                  <a:srgbClr val="555555"/>
                </a:solidFill>
                <a:effectLst/>
                <a:latin typeface="open sans"/>
              </a:rPr>
              <a:t> </a:t>
            </a:r>
            <a:r>
              <a:rPr lang="en-US" b="0" i="1" dirty="0" err="1">
                <a:solidFill>
                  <a:srgbClr val="555555"/>
                </a:solidFill>
                <a:effectLst/>
                <a:latin typeface="open sans"/>
              </a:rPr>
              <a:t>értjük</a:t>
            </a:r>
            <a:r>
              <a:rPr lang="en-US" b="0" i="1" dirty="0">
                <a:solidFill>
                  <a:srgbClr val="555555"/>
                </a:solidFill>
                <a:effectLst/>
                <a:latin typeface="open sans"/>
              </a:rPr>
              <a:t>, </a:t>
            </a:r>
            <a:r>
              <a:rPr lang="en-US" b="0" i="1" dirty="0" err="1">
                <a:solidFill>
                  <a:srgbClr val="555555"/>
                </a:solidFill>
                <a:effectLst/>
                <a:latin typeface="open sans"/>
              </a:rPr>
              <a:t>amelyre</a:t>
            </a:r>
            <a:r>
              <a:rPr lang="en-US" b="0" i="1" dirty="0">
                <a:solidFill>
                  <a:srgbClr val="555555"/>
                </a:solidFill>
                <a:effectLst/>
                <a:latin typeface="open sans"/>
              </a:rPr>
              <a:t> D</a:t>
            </a:r>
            <a:r>
              <a:rPr lang="en-US" b="0" i="1" baseline="-25000" dirty="0">
                <a:solidFill>
                  <a:srgbClr val="555555"/>
                </a:solidFill>
                <a:effectLst/>
                <a:latin typeface="open sans"/>
              </a:rPr>
              <a:t>h</a:t>
            </a:r>
            <a:r>
              <a:rPr lang="en-US" b="0" i="1" dirty="0">
                <a:solidFill>
                  <a:srgbClr val="555555"/>
                </a:solidFill>
                <a:effectLst/>
                <a:latin typeface="open sans"/>
              </a:rPr>
              <a:t>={x∈ D</a:t>
            </a:r>
            <a:r>
              <a:rPr lang="en-US" b="0" i="1" baseline="-25000" dirty="0">
                <a:solidFill>
                  <a:srgbClr val="555555"/>
                </a:solidFill>
                <a:effectLst/>
                <a:latin typeface="open sans"/>
              </a:rPr>
              <a:t>f </a:t>
            </a:r>
            <a:r>
              <a:rPr lang="en-US" b="0" i="1" dirty="0" err="1">
                <a:solidFill>
                  <a:srgbClr val="555555"/>
                </a:solidFill>
                <a:effectLst/>
                <a:latin typeface="open sans"/>
              </a:rPr>
              <a:t>és</a:t>
            </a:r>
            <a:r>
              <a:rPr lang="en-US" b="0" i="1" dirty="0">
                <a:solidFill>
                  <a:srgbClr val="555555"/>
                </a:solidFill>
                <a:effectLst/>
                <a:latin typeface="open sans"/>
              </a:rPr>
              <a:t> f(x)∈ Dg}, </a:t>
            </a:r>
            <a:r>
              <a:rPr lang="en-US" b="0" i="1" dirty="0" err="1">
                <a:solidFill>
                  <a:srgbClr val="555555"/>
                </a:solidFill>
                <a:effectLst/>
                <a:latin typeface="open sans"/>
              </a:rPr>
              <a:t>továbbá</a:t>
            </a:r>
            <a:r>
              <a:rPr lang="en-US" b="0" i="1" dirty="0">
                <a:solidFill>
                  <a:srgbClr val="555555"/>
                </a:solidFill>
                <a:effectLst/>
                <a:latin typeface="open sans"/>
              </a:rPr>
              <a:t> h(x)=g(f(x)) </a:t>
            </a:r>
            <a:r>
              <a:rPr lang="en-US" b="0" i="1" dirty="0" err="1">
                <a:solidFill>
                  <a:srgbClr val="555555"/>
                </a:solidFill>
                <a:effectLst/>
                <a:latin typeface="open sans"/>
              </a:rPr>
              <a:t>teljesül</a:t>
            </a:r>
            <a:r>
              <a:rPr lang="en-US" b="0" i="1" dirty="0">
                <a:solidFill>
                  <a:srgbClr val="555555"/>
                </a:solidFill>
                <a:effectLst/>
                <a:latin typeface="open sans"/>
              </a:rPr>
              <a:t> </a:t>
            </a:r>
            <a:r>
              <a:rPr lang="en-US" b="0" i="1" dirty="0" err="1">
                <a:solidFill>
                  <a:srgbClr val="555555"/>
                </a:solidFill>
                <a:effectLst/>
                <a:latin typeface="open sans"/>
              </a:rPr>
              <a:t>minden</a:t>
            </a:r>
            <a:r>
              <a:rPr lang="en-US" b="0" i="1" dirty="0">
                <a:solidFill>
                  <a:srgbClr val="555555"/>
                </a:solidFill>
                <a:effectLst/>
                <a:latin typeface="open sans"/>
              </a:rPr>
              <a:t> x ∈ D</a:t>
            </a:r>
            <a:r>
              <a:rPr lang="en-US" b="0" i="1" baseline="-25000" dirty="0">
                <a:solidFill>
                  <a:srgbClr val="555555"/>
                </a:solidFill>
                <a:effectLst/>
                <a:latin typeface="open sans"/>
              </a:rPr>
              <a:t>h</a:t>
            </a:r>
            <a:r>
              <a:rPr lang="en-US" b="0" i="1" dirty="0">
                <a:solidFill>
                  <a:srgbClr val="555555"/>
                </a:solidFill>
                <a:effectLst/>
                <a:latin typeface="open sans"/>
              </a:rPr>
              <a:t> </a:t>
            </a:r>
            <a:r>
              <a:rPr lang="en-US" b="0" i="1" dirty="0" err="1">
                <a:solidFill>
                  <a:srgbClr val="555555"/>
                </a:solidFill>
                <a:effectLst/>
                <a:latin typeface="open sans"/>
              </a:rPr>
              <a:t>esetén</a:t>
            </a:r>
            <a:r>
              <a:rPr lang="en-US" b="0" i="1" dirty="0">
                <a:solidFill>
                  <a:srgbClr val="555555"/>
                </a:solidFill>
                <a:effectLst/>
                <a:latin typeface="open sans"/>
              </a:rPr>
              <a:t>.</a:t>
            </a:r>
            <a:br>
              <a:rPr lang="en-US" b="0" i="1" dirty="0">
                <a:solidFill>
                  <a:srgbClr val="555555"/>
                </a:solidFill>
                <a:effectLst/>
                <a:latin typeface="open sans"/>
              </a:rPr>
            </a:br>
            <a:r>
              <a:rPr lang="en-US" b="0" i="0" dirty="0">
                <a:solidFill>
                  <a:srgbClr val="555555"/>
                </a:solidFill>
                <a:effectLst/>
                <a:latin typeface="open sans"/>
              </a:rPr>
              <a:t>A h(x)=g(f(x)) </a:t>
            </a:r>
            <a:r>
              <a:rPr lang="en-US" b="0" i="0" dirty="0" err="1">
                <a:solidFill>
                  <a:srgbClr val="555555"/>
                </a:solidFill>
                <a:effectLst/>
                <a:latin typeface="open sans"/>
              </a:rPr>
              <a:t>esetén</a:t>
            </a:r>
            <a:r>
              <a:rPr lang="en-US" b="0" i="0" dirty="0">
                <a:solidFill>
                  <a:srgbClr val="555555"/>
                </a:solidFill>
                <a:effectLst/>
                <a:latin typeface="open sans"/>
              </a:rPr>
              <a:t> a g </a:t>
            </a:r>
            <a:r>
              <a:rPr lang="en-US" b="0" i="0" dirty="0" err="1">
                <a:solidFill>
                  <a:srgbClr val="555555"/>
                </a:solidFill>
                <a:effectLst/>
                <a:latin typeface="open sans"/>
              </a:rPr>
              <a:t>függvényt</a:t>
            </a:r>
            <a:r>
              <a:rPr lang="en-US" b="0" i="0" dirty="0">
                <a:solidFill>
                  <a:srgbClr val="555555"/>
                </a:solidFill>
                <a:effectLst/>
                <a:latin typeface="open sans"/>
              </a:rPr>
              <a:t> </a:t>
            </a:r>
            <a:r>
              <a:rPr lang="en-US" b="0" i="0" dirty="0" err="1">
                <a:solidFill>
                  <a:srgbClr val="555555"/>
                </a:solidFill>
                <a:effectLst/>
                <a:latin typeface="open sans"/>
              </a:rPr>
              <a:t>külső</a:t>
            </a:r>
            <a:r>
              <a:rPr lang="en-US" b="0" i="0" dirty="0">
                <a:solidFill>
                  <a:srgbClr val="555555"/>
                </a:solidFill>
                <a:effectLst/>
                <a:latin typeface="open sans"/>
              </a:rPr>
              <a:t>, </a:t>
            </a:r>
            <a:r>
              <a:rPr lang="en-US" b="0" i="0" dirty="0" err="1">
                <a:solidFill>
                  <a:srgbClr val="555555"/>
                </a:solidFill>
                <a:effectLst/>
                <a:latin typeface="open sans"/>
              </a:rPr>
              <a:t>az</a:t>
            </a:r>
            <a:r>
              <a:rPr lang="en-US" b="0" i="0" dirty="0">
                <a:solidFill>
                  <a:srgbClr val="555555"/>
                </a:solidFill>
                <a:effectLst/>
                <a:latin typeface="open sans"/>
              </a:rPr>
              <a:t> f </a:t>
            </a:r>
            <a:r>
              <a:rPr lang="en-US" b="0" i="0" dirty="0" err="1">
                <a:solidFill>
                  <a:srgbClr val="555555"/>
                </a:solidFill>
                <a:effectLst/>
                <a:latin typeface="open sans"/>
              </a:rPr>
              <a:t>függvényt</a:t>
            </a:r>
            <a:r>
              <a:rPr lang="en-US" b="0" i="0" dirty="0">
                <a:solidFill>
                  <a:srgbClr val="555555"/>
                </a:solidFill>
                <a:effectLst/>
                <a:latin typeface="open sans"/>
              </a:rPr>
              <a:t> </a:t>
            </a:r>
            <a:r>
              <a:rPr lang="en-US" b="0" i="0" dirty="0" err="1">
                <a:solidFill>
                  <a:srgbClr val="555555"/>
                </a:solidFill>
                <a:effectLst/>
                <a:latin typeface="open sans"/>
              </a:rPr>
              <a:t>belső</a:t>
            </a:r>
            <a:r>
              <a:rPr lang="en-US" b="0" i="0" dirty="0">
                <a:solidFill>
                  <a:srgbClr val="555555"/>
                </a:solidFill>
                <a:effectLst/>
                <a:latin typeface="open sans"/>
              </a:rPr>
              <a:t> </a:t>
            </a:r>
            <a:r>
              <a:rPr lang="en-US" b="0" i="0" dirty="0" err="1">
                <a:solidFill>
                  <a:srgbClr val="555555"/>
                </a:solidFill>
                <a:effectLst/>
                <a:latin typeface="open sans"/>
              </a:rPr>
              <a:t>függvénynek</a:t>
            </a:r>
            <a:r>
              <a:rPr lang="en-US" b="0" i="0" dirty="0">
                <a:solidFill>
                  <a:srgbClr val="555555"/>
                </a:solidFill>
                <a:effectLst/>
                <a:latin typeface="open sans"/>
              </a:rPr>
              <a:t> </a:t>
            </a:r>
            <a:r>
              <a:rPr lang="en-US" b="0" i="0" dirty="0" err="1">
                <a:solidFill>
                  <a:srgbClr val="555555"/>
                </a:solidFill>
                <a:effectLst/>
                <a:latin typeface="open sans"/>
              </a:rPr>
              <a:t>nevezzük</a:t>
            </a:r>
            <a:r>
              <a:rPr lang="en-US" b="0" i="0" dirty="0">
                <a:solidFill>
                  <a:srgbClr val="555555"/>
                </a:solidFill>
                <a:effectLst/>
                <a:latin typeface="open sans"/>
              </a:rPr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b="0" i="0" dirty="0" err="1">
                <a:solidFill>
                  <a:srgbClr val="555555"/>
                </a:solidFill>
                <a:effectLst/>
                <a:latin typeface="open sans"/>
              </a:rPr>
              <a:t>Összetett</a:t>
            </a:r>
            <a:r>
              <a:rPr lang="en-US" b="0" i="0" dirty="0">
                <a:solidFill>
                  <a:srgbClr val="555555"/>
                </a:solidFill>
                <a:effectLst/>
                <a:latin typeface="open sans"/>
              </a:rPr>
              <a:t> </a:t>
            </a:r>
            <a:r>
              <a:rPr lang="en-US" b="0" i="0" dirty="0" err="1">
                <a:solidFill>
                  <a:srgbClr val="555555"/>
                </a:solidFill>
                <a:effectLst/>
                <a:latin typeface="open sans"/>
              </a:rPr>
              <a:t>függvények</a:t>
            </a:r>
            <a:r>
              <a:rPr lang="en-US" b="0" i="0" dirty="0">
                <a:solidFill>
                  <a:srgbClr val="555555"/>
                </a:solidFill>
                <a:effectLst/>
                <a:latin typeface="open sans"/>
              </a:rPr>
              <a:t> </a:t>
            </a:r>
            <a:r>
              <a:rPr lang="en-US" b="0" i="0" dirty="0" err="1">
                <a:solidFill>
                  <a:srgbClr val="555555"/>
                </a:solidFill>
                <a:effectLst/>
                <a:latin typeface="open sans"/>
              </a:rPr>
              <a:t>jelölése</a:t>
            </a:r>
            <a:r>
              <a:rPr lang="en-US" b="0" i="0" dirty="0">
                <a:solidFill>
                  <a:srgbClr val="555555"/>
                </a:solidFill>
                <a:effectLst/>
                <a:latin typeface="open sans"/>
              </a:rPr>
              <a:t>: h=</a:t>
            </a:r>
            <a:r>
              <a:rPr lang="en-US" b="0" i="0" dirty="0" err="1">
                <a:solidFill>
                  <a:srgbClr val="555555"/>
                </a:solidFill>
                <a:effectLst/>
                <a:latin typeface="open sans"/>
              </a:rPr>
              <a:t>g○f</a:t>
            </a:r>
            <a:r>
              <a:rPr lang="en-US" b="0" i="0" dirty="0">
                <a:solidFill>
                  <a:srgbClr val="555555"/>
                </a:solidFill>
                <a:effectLst/>
                <a:latin typeface="open sans"/>
              </a:rPr>
              <a:t> : h(x)=(</a:t>
            </a:r>
            <a:r>
              <a:rPr lang="en-US" b="0" i="0" dirty="0" err="1">
                <a:solidFill>
                  <a:srgbClr val="555555"/>
                </a:solidFill>
                <a:effectLst/>
                <a:latin typeface="open sans"/>
              </a:rPr>
              <a:t>g○f</a:t>
            </a:r>
            <a:r>
              <a:rPr lang="en-US" b="0" i="0" dirty="0">
                <a:solidFill>
                  <a:srgbClr val="555555"/>
                </a:solidFill>
                <a:effectLst/>
                <a:latin typeface="open sans"/>
              </a:rPr>
              <a:t>)=g(f(x))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0F904D-2EED-4F25-AF4D-19983E80C59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0239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Az f függvény PERIODIKUS, és </a:t>
            </a:r>
            <a:r>
              <a:rPr lang="hu-HU" dirty="0" err="1"/>
              <a:t>peiódusának</a:t>
            </a:r>
            <a:r>
              <a:rPr lang="hu-HU" dirty="0"/>
              <a:t> nevezzük azt a legkisebb p&gt; valós számot, amelyre teljesül a következő két feltétel: minden x eleme </a:t>
            </a:r>
            <a:r>
              <a:rPr lang="hu-HU" dirty="0" err="1"/>
              <a:t>Df</a:t>
            </a:r>
            <a:r>
              <a:rPr lang="hu-HU" dirty="0"/>
              <a:t> esetén (</a:t>
            </a:r>
            <a:r>
              <a:rPr lang="hu-HU" dirty="0" err="1"/>
              <a:t>x+p</a:t>
            </a:r>
            <a:r>
              <a:rPr lang="hu-HU" dirty="0"/>
              <a:t>)eleme </a:t>
            </a:r>
            <a:r>
              <a:rPr lang="hu-HU" dirty="0" err="1"/>
              <a:t>Dfnek</a:t>
            </a:r>
            <a:r>
              <a:rPr lang="hu-HU" dirty="0"/>
              <a:t> és minden x eleme </a:t>
            </a:r>
            <a:r>
              <a:rPr lang="hu-HU" dirty="0" err="1"/>
              <a:t>Df</a:t>
            </a:r>
            <a:r>
              <a:rPr lang="hu-HU" dirty="0"/>
              <a:t>-re f(</a:t>
            </a:r>
            <a:r>
              <a:rPr lang="hu-HU" dirty="0" err="1"/>
              <a:t>x+p</a:t>
            </a:r>
            <a:r>
              <a:rPr lang="hu-HU" dirty="0"/>
              <a:t>)= f(x)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0F904D-2EED-4F25-AF4D-19983E80C59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2109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A derékszögű</a:t>
            </a:r>
            <a:r>
              <a:rPr lang="hu-HU" baseline="0" dirty="0"/>
              <a:t> koordináta rendszer megalkotása Descartes nevéhez </a:t>
            </a:r>
            <a:r>
              <a:rPr lang="hu-HU" baseline="0" dirty="0" err="1"/>
              <a:t>fűzödik</a:t>
            </a:r>
            <a:r>
              <a:rPr lang="hu-HU" baseline="0" dirty="0"/>
              <a:t>. </a:t>
            </a:r>
          </a:p>
          <a:p>
            <a:r>
              <a:rPr lang="hu-HU" baseline="0" dirty="0"/>
              <a:t>A matematikának nagyon hasznos eszköze segítségével a geometria problémák könnyen </a:t>
            </a:r>
            <a:r>
              <a:rPr lang="hu-HU" baseline="0" dirty="0" err="1"/>
              <a:t>alakíthatóak</a:t>
            </a:r>
            <a:r>
              <a:rPr lang="hu-HU" baseline="0" dirty="0"/>
              <a:t> át algebrai problémákká és fordítva. </a:t>
            </a:r>
          </a:p>
          <a:p>
            <a:r>
              <a:rPr lang="hu-H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 </a:t>
            </a:r>
            <a:r>
              <a:rPr lang="hu-HU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koordináta-rendszer</a:t>
            </a:r>
            <a:r>
              <a:rPr lang="hu-H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egy </a:t>
            </a:r>
            <a:r>
              <a:rPr lang="hu-HU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Tér"/>
              </a:rPr>
              <a:t>tér</a:t>
            </a:r>
            <a:r>
              <a:rPr lang="hu-H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(vagy </a:t>
            </a:r>
            <a:r>
              <a:rPr lang="hu-HU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 tooltip="Sík (geometria)"/>
              </a:rPr>
              <a:t>sík</a:t>
            </a:r>
            <a:r>
              <a:rPr lang="hu-H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hu-HU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 tooltip="Egyenes"/>
              </a:rPr>
              <a:t>egyenes</a:t>
            </a:r>
            <a:r>
              <a:rPr lang="hu-H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hu-HU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 tooltip="Görbe (matematika)"/>
              </a:rPr>
              <a:t>görbe</a:t>
            </a:r>
            <a:r>
              <a:rPr lang="hu-H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felület stb.) </a:t>
            </a:r>
            <a:r>
              <a:rPr lang="hu-HU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 tooltip="Pont (geometria)"/>
              </a:rPr>
              <a:t>pontjait</a:t>
            </a:r>
            <a:r>
              <a:rPr lang="hu-H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bizonyos alapelemekhez (bázisokhoz) viszonyítva egyértelműen meghatározó rendszer. Egy pont helyzetét a koordináta-rendszerben számokkal (koordinátákkal) adhatjuk meg</a:t>
            </a:r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86DADF-E281-4925-A446-D9A40681637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3347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Szöggel szemben </a:t>
            </a:r>
            <a:r>
              <a:rPr lang="hu-HU" dirty="0" err="1"/>
              <a:t>sinusz</a:t>
            </a:r>
            <a:r>
              <a:rPr lang="hu-HU" dirty="0"/>
              <a:t> </a:t>
            </a:r>
          </a:p>
          <a:p>
            <a:r>
              <a:rPr lang="hu-HU" dirty="0"/>
              <a:t>Szög mellett </a:t>
            </a:r>
            <a:r>
              <a:rPr lang="hu-HU" dirty="0" err="1"/>
              <a:t>cosinusz</a:t>
            </a:r>
            <a:r>
              <a:rPr lang="hu-HU" dirty="0"/>
              <a:t> </a:t>
            </a:r>
          </a:p>
          <a:p>
            <a:r>
              <a:rPr lang="hu-HU" dirty="0"/>
              <a:t>Tangens két</a:t>
            </a:r>
            <a:r>
              <a:rPr lang="hu-HU" baseline="0" dirty="0"/>
              <a:t> befogó aránya</a:t>
            </a:r>
          </a:p>
          <a:p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0F904D-2EED-4F25-AF4D-19983E80C59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8935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Vertikális</a:t>
            </a:r>
            <a:r>
              <a:rPr lang="hu-HU" baseline="0" dirty="0"/>
              <a:t> eltolás: </a:t>
            </a:r>
          </a:p>
          <a:p>
            <a:r>
              <a:rPr lang="hu-HU" baseline="0" dirty="0"/>
              <a:t>A függvényünket eltoljuk vertikálisan. A függvény bemenő értékétől függetlenül mindig ugyan azt a konstanst adjuk hozzá a függvény értékéhez.</a:t>
            </a:r>
          </a:p>
          <a:p>
            <a:r>
              <a:rPr lang="hu-HU" baseline="0" dirty="0"/>
              <a:t>G(x)= f( x) + k </a:t>
            </a:r>
          </a:p>
          <a:p>
            <a:endParaRPr lang="hu-HU" baseline="0" dirty="0"/>
          </a:p>
          <a:p>
            <a:r>
              <a:rPr lang="hu-HU" baseline="0" dirty="0"/>
              <a:t>Horizontális eltolás: </a:t>
            </a:r>
          </a:p>
          <a:p>
            <a:r>
              <a:rPr lang="hu-HU" baseline="0" dirty="0"/>
              <a:t>Ilyenkor a függvény bemenő értékéhez adunk egy konstans tagot.</a:t>
            </a:r>
          </a:p>
          <a:p>
            <a:r>
              <a:rPr lang="hu-HU" baseline="0" dirty="0"/>
              <a:t>G(x) = f(</a:t>
            </a:r>
            <a:r>
              <a:rPr lang="hu-HU" baseline="0" dirty="0" err="1"/>
              <a:t>x+h</a:t>
            </a:r>
            <a:r>
              <a:rPr lang="hu-HU" baseline="0" dirty="0"/>
              <a:t>) h a konstans tag h POZITÍV a függvény balra tolódik</a:t>
            </a:r>
          </a:p>
          <a:p>
            <a:r>
              <a:rPr lang="hu-HU" baseline="0" dirty="0"/>
              <a:t>H NEGATÍV  a függvény jobbra tolódik 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0F904D-2EED-4F25-AF4D-19983E80C59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5757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X</a:t>
            </a:r>
            <a:r>
              <a:rPr lang="hu-HU" baseline="0" dirty="0"/>
              <a:t> tengelyre tükrözés g(x)= -f(x)</a:t>
            </a:r>
          </a:p>
          <a:p>
            <a:r>
              <a:rPr lang="hu-HU" baseline="0" dirty="0"/>
              <a:t>Y tengelyre tükrözés g(x) = f(-x) 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0F904D-2EED-4F25-AF4D-19983E80C599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7903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Legyen f(x)= 2x+ 3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0F904D-2EED-4F25-AF4D-19983E80C599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82090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Y = 2x+5 mi az erre merőleges egyenes egyenlete. </a:t>
            </a:r>
          </a:p>
          <a:p>
            <a:endParaRPr lang="hu-HU" dirty="0"/>
          </a:p>
          <a:p>
            <a:r>
              <a:rPr lang="hu-HU" dirty="0"/>
              <a:t>Példa:</a:t>
            </a:r>
            <a:r>
              <a:rPr lang="hu-HU" baseline="0" dirty="0"/>
              <a:t> </a:t>
            </a:r>
          </a:p>
          <a:p>
            <a:r>
              <a:rPr lang="hu-HU" dirty="0" err="1"/>
              <a:t>Ekin</a:t>
            </a:r>
            <a:r>
              <a:rPr lang="hu-HU" dirty="0"/>
              <a:t>=</a:t>
            </a:r>
            <a:r>
              <a:rPr lang="hu-HU" baseline="0" dirty="0"/>
              <a:t> h*f-</a:t>
            </a:r>
            <a:r>
              <a:rPr lang="hu-HU" baseline="0" dirty="0" err="1"/>
              <a:t>Wki</a:t>
            </a:r>
            <a:r>
              <a:rPr lang="hu-HU" baseline="0" dirty="0"/>
              <a:t>    h*f=a*x </a:t>
            </a:r>
            <a:r>
              <a:rPr lang="hu-HU" baseline="0" dirty="0" err="1"/>
              <a:t>Wki</a:t>
            </a:r>
            <a:r>
              <a:rPr lang="hu-HU" baseline="0" dirty="0"/>
              <a:t>=b</a:t>
            </a:r>
          </a:p>
          <a:p>
            <a:r>
              <a:rPr lang="hu-HU" baseline="0" dirty="0"/>
              <a:t>Ohm törvény: </a:t>
            </a:r>
          </a:p>
          <a:p>
            <a:r>
              <a:rPr lang="hu-HU" baseline="0" dirty="0"/>
              <a:t>I = U*1/R          1/R = a U=x  b=0</a:t>
            </a:r>
          </a:p>
          <a:p>
            <a:endParaRPr lang="hu-HU" baseline="0" dirty="0"/>
          </a:p>
          <a:p>
            <a:r>
              <a:rPr lang="hu-HU" baseline="0" dirty="0" err="1"/>
              <a:t>Wki</a:t>
            </a:r>
            <a:r>
              <a:rPr lang="hu-HU" baseline="0" dirty="0"/>
              <a:t>= 12,5 eV Ábrázoljuk az elektronok kinetikus energiáját a bevilágító fény </a:t>
            </a:r>
            <a:r>
              <a:rPr lang="hu-HU" baseline="0" dirty="0" err="1"/>
              <a:t>frekvrenciájának</a:t>
            </a:r>
            <a:r>
              <a:rPr lang="hu-HU" baseline="0" dirty="0"/>
              <a:t> függvényében! </a:t>
            </a:r>
          </a:p>
          <a:p>
            <a:endParaRPr lang="hu-HU" baseline="0" dirty="0"/>
          </a:p>
          <a:p>
            <a:r>
              <a:rPr lang="hu-HU" baseline="0" dirty="0"/>
              <a:t>Számolás</a:t>
            </a:r>
          </a:p>
          <a:p>
            <a:r>
              <a:rPr lang="hu-HU" dirty="0"/>
              <a:t>Egy cég sport</a:t>
            </a:r>
            <a:r>
              <a:rPr lang="hu-HU" baseline="0" dirty="0"/>
              <a:t> sisakokat gyárt 120$ a bekerülési költség 250000$ a cég </a:t>
            </a:r>
            <a:r>
              <a:rPr lang="hu-HU" baseline="0" dirty="0" err="1"/>
              <a:t>fentartása</a:t>
            </a:r>
            <a:r>
              <a:rPr lang="hu-HU" baseline="0" dirty="0"/>
              <a:t> és 140$ ért adják el a sisakokat</a:t>
            </a:r>
          </a:p>
          <a:p>
            <a:pPr marL="228600" indent="-228600">
              <a:buAutoNum type="arabicPeriod"/>
            </a:pPr>
            <a:r>
              <a:rPr lang="hu-HU" baseline="0" dirty="0"/>
              <a:t>Mi a kiadások függvénye ?   F(x)=120x+250000</a:t>
            </a:r>
          </a:p>
          <a:p>
            <a:pPr marL="228600" indent="-228600">
              <a:buAutoNum type="arabicPeriod"/>
            </a:pPr>
            <a:r>
              <a:rPr lang="hu-HU" baseline="0" dirty="0"/>
              <a:t>Mi a bevétel függvénye?     F(x)=140x</a:t>
            </a:r>
          </a:p>
          <a:p>
            <a:pPr marL="228600" indent="-228600">
              <a:buAutoNum type="arabicPeriod"/>
            </a:pPr>
            <a:r>
              <a:rPr lang="hu-HU" baseline="0" dirty="0"/>
              <a:t>Mekkora bevételtől van nullszaldóban a cég? 140x=120x+250000 12500 sisakot kell eladniuk  azaz 1750000 </a:t>
            </a:r>
            <a:r>
              <a:rPr lang="hu-HU" baseline="0" dirty="0" err="1"/>
              <a:t>nyi</a:t>
            </a:r>
            <a:r>
              <a:rPr lang="hu-HU" baseline="0" dirty="0"/>
              <a:t> bevételt kell a cégnek kitermelnie</a:t>
            </a:r>
          </a:p>
          <a:p>
            <a:pPr marL="0" indent="0">
              <a:buNone/>
            </a:pPr>
            <a:endParaRPr lang="hu-HU" baseline="0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0F904D-2EED-4F25-AF4D-19983E80C599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8832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parabola </a:t>
            </a:r>
            <a:r>
              <a:rPr lang="en-US" dirty="0" err="1"/>
              <a:t>azoknak</a:t>
            </a:r>
            <a:r>
              <a:rPr lang="en-US" dirty="0"/>
              <a:t> a </a:t>
            </a:r>
            <a:r>
              <a:rPr lang="en-US" dirty="0" err="1"/>
              <a:t>pontoknak</a:t>
            </a:r>
            <a:r>
              <a:rPr lang="en-US" dirty="0"/>
              <a:t> a </a:t>
            </a:r>
            <a:r>
              <a:rPr lang="en-US" dirty="0" err="1"/>
              <a:t>halmaza</a:t>
            </a:r>
            <a:r>
              <a:rPr lang="en-US" dirty="0"/>
              <a:t> a </a:t>
            </a:r>
            <a:r>
              <a:rPr lang="en-US" dirty="0" err="1"/>
              <a:t>síkon</a:t>
            </a:r>
            <a:r>
              <a:rPr lang="en-US" dirty="0"/>
              <a:t>, </a:t>
            </a:r>
            <a:r>
              <a:rPr lang="en-US" dirty="0" err="1"/>
              <a:t>amelyek</a:t>
            </a:r>
            <a:r>
              <a:rPr lang="en-US" dirty="0"/>
              <a:t> </a:t>
            </a:r>
            <a:r>
              <a:rPr lang="en-US" dirty="0" err="1"/>
              <a:t>egy</a:t>
            </a:r>
            <a:r>
              <a:rPr lang="en-US" dirty="0"/>
              <a:t> </a:t>
            </a:r>
            <a:r>
              <a:rPr lang="en-US" dirty="0" err="1"/>
              <a:t>egyenestől</a:t>
            </a:r>
            <a:r>
              <a:rPr lang="en-US" dirty="0"/>
              <a:t> (</a:t>
            </a:r>
            <a:r>
              <a:rPr lang="en-US" dirty="0" err="1"/>
              <a:t>vezéregyenes</a:t>
            </a:r>
            <a:r>
              <a:rPr lang="en-US" dirty="0"/>
              <a:t>) </a:t>
            </a:r>
            <a:r>
              <a:rPr lang="en-US" dirty="0" err="1"/>
              <a:t>és</a:t>
            </a:r>
            <a:r>
              <a:rPr lang="en-US" dirty="0"/>
              <a:t> </a:t>
            </a:r>
            <a:r>
              <a:rPr lang="en-US" dirty="0" err="1"/>
              <a:t>egy</a:t>
            </a:r>
            <a:r>
              <a:rPr lang="en-US" dirty="0"/>
              <a:t> </a:t>
            </a:r>
            <a:r>
              <a:rPr lang="en-US" dirty="0" err="1"/>
              <a:t>az</a:t>
            </a:r>
            <a:r>
              <a:rPr lang="en-US" dirty="0"/>
              <a:t> </a:t>
            </a:r>
            <a:r>
              <a:rPr lang="en-US" dirty="0" err="1"/>
              <a:t>egyenesre</a:t>
            </a:r>
            <a:r>
              <a:rPr lang="en-US" dirty="0"/>
              <a:t> </a:t>
            </a:r>
            <a:r>
              <a:rPr lang="en-US" dirty="0" err="1"/>
              <a:t>nem</a:t>
            </a:r>
            <a:r>
              <a:rPr lang="en-US" dirty="0"/>
              <a:t> </a:t>
            </a:r>
            <a:r>
              <a:rPr lang="en-US" dirty="0" err="1"/>
              <a:t>illeszkedő</a:t>
            </a:r>
            <a:r>
              <a:rPr lang="en-US" dirty="0"/>
              <a:t> </a:t>
            </a:r>
            <a:r>
              <a:rPr lang="en-US" dirty="0" err="1"/>
              <a:t>ponttól</a:t>
            </a:r>
            <a:r>
              <a:rPr lang="en-US" dirty="0"/>
              <a:t> (</a:t>
            </a:r>
            <a:r>
              <a:rPr lang="en-US" dirty="0" err="1"/>
              <a:t>fókuszpont</a:t>
            </a:r>
            <a:r>
              <a:rPr lang="en-US" dirty="0"/>
              <a:t>) </a:t>
            </a:r>
            <a:r>
              <a:rPr lang="en-US" dirty="0" err="1"/>
              <a:t>egyenlő</a:t>
            </a:r>
            <a:r>
              <a:rPr lang="en-US" dirty="0"/>
              <a:t> </a:t>
            </a:r>
            <a:r>
              <a:rPr lang="en-US" dirty="0" err="1"/>
              <a:t>távol</a:t>
            </a:r>
            <a:r>
              <a:rPr lang="en-US" dirty="0"/>
              <a:t> </a:t>
            </a:r>
            <a:r>
              <a:rPr lang="en-US" dirty="0" err="1"/>
              <a:t>vannak</a:t>
            </a:r>
            <a:r>
              <a:rPr lang="en-US" dirty="0"/>
              <a:t>. A </a:t>
            </a:r>
            <a:r>
              <a:rPr lang="en-US" dirty="0" err="1"/>
              <a:t>fókuszpont</a:t>
            </a:r>
            <a:r>
              <a:rPr lang="en-US" dirty="0"/>
              <a:t> </a:t>
            </a:r>
            <a:r>
              <a:rPr lang="en-US" dirty="0" err="1"/>
              <a:t>és</a:t>
            </a:r>
            <a:r>
              <a:rPr lang="en-US" dirty="0"/>
              <a:t> a </a:t>
            </a:r>
            <a:r>
              <a:rPr lang="en-US" dirty="0" err="1"/>
              <a:t>vezéregyenes</a:t>
            </a:r>
            <a:r>
              <a:rPr lang="en-US" dirty="0"/>
              <a:t> </a:t>
            </a:r>
            <a:r>
              <a:rPr lang="en-US" dirty="0" err="1"/>
              <a:t>távolságát</a:t>
            </a:r>
            <a:r>
              <a:rPr lang="en-US" dirty="0"/>
              <a:t> </a:t>
            </a:r>
            <a:r>
              <a:rPr lang="en-US" dirty="0" err="1"/>
              <a:t>paraméternek</a:t>
            </a:r>
            <a:r>
              <a:rPr lang="en-US" dirty="0"/>
              <a:t> </a:t>
            </a:r>
            <a:r>
              <a:rPr lang="en-US" dirty="0" err="1"/>
              <a:t>nevezzük</a:t>
            </a:r>
            <a:r>
              <a:rPr lang="en-US" dirty="0"/>
              <a:t>.</a:t>
            </a:r>
            <a:endParaRPr lang="hu-HU" baseline="0" dirty="0"/>
          </a:p>
          <a:p>
            <a:r>
              <a:rPr lang="hu-HU" baseline="0" dirty="0"/>
              <a:t>HA csak egy pontban érinti az x tengelyt a függvény akkor csak egy megoldása van a valós számok halmazán </a:t>
            </a:r>
          </a:p>
          <a:p>
            <a:r>
              <a:rPr lang="hu-HU" baseline="0" dirty="0"/>
              <a:t>Ha nem érinti az egyenest akkor nincs megoldása a függvénynek a valós számok halmazán b^2-4ac negatív</a:t>
            </a:r>
          </a:p>
          <a:p>
            <a:endParaRPr lang="hu-HU" baseline="0" dirty="0"/>
          </a:p>
          <a:p>
            <a:r>
              <a:rPr lang="hu-HU" baseline="0" dirty="0"/>
              <a:t>S= 1500m</a:t>
            </a:r>
          </a:p>
          <a:p>
            <a:r>
              <a:rPr lang="hu-HU" baseline="0" dirty="0" err="1"/>
              <a:t>Vo</a:t>
            </a:r>
            <a:r>
              <a:rPr lang="hu-HU" baseline="0" dirty="0"/>
              <a:t>= 100m/s</a:t>
            </a:r>
          </a:p>
          <a:p>
            <a:r>
              <a:rPr lang="hu-HU" baseline="0" dirty="0"/>
              <a:t>A= 10M/S^2</a:t>
            </a:r>
          </a:p>
          <a:p>
            <a:r>
              <a:rPr lang="hu-HU" baseline="0" dirty="0"/>
              <a:t>MENNYI IDŐ ALATT TESZI MEG A TÁRGY AZ 1500M ES UTAT 				T=10s</a:t>
            </a:r>
          </a:p>
          <a:p>
            <a:endParaRPr lang="hu-HU" baseline="0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0F904D-2EED-4F25-AF4D-19983E80C599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5152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hu-HU" dirty="0"/>
                  <a:t>Hatvány függvény azonosságok: </a:t>
                </a:r>
              </a:p>
              <a:p>
                <a:pPr algn="l"/>
                <a:r>
                  <a:rPr lang="en-US" b="1" i="0" dirty="0">
                    <a:solidFill>
                      <a:srgbClr val="555555"/>
                    </a:solidFill>
                    <a:effectLst/>
                    <a:latin typeface="open sans"/>
                  </a:rPr>
                  <a:t>1. 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​</a:t>
                </a:r>
                <a:r>
                  <a:rPr lang="en-US" b="0" i="0" u="none" strike="noStrike" dirty="0">
                    <a:solidFill>
                      <a:srgbClr val="555555"/>
                    </a:solidFill>
                    <a:effectLst/>
                    <a:latin typeface="MathJax_Main"/>
                  </a:rPr>
                  <a:t>(</a:t>
                </a:r>
                <a:r>
                  <a:rPr lang="en-US" b="0" i="0" u="none" strike="noStrike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a</a:t>
                </a:r>
                <a:r>
                  <a:rPr lang="en-US" b="0" i="0" u="none" strike="noStrike" dirty="0" err="1">
                    <a:solidFill>
                      <a:srgbClr val="555555"/>
                    </a:solidFill>
                    <a:effectLst/>
                    <a:latin typeface="MathJax_Main"/>
                  </a:rPr>
                  <a:t>⋅</a:t>
                </a:r>
                <a:r>
                  <a:rPr lang="en-US" b="0" i="0" u="none" strike="noStrike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b</a:t>
                </a:r>
                <a:r>
                  <a:rPr lang="en-US" b="0" i="0" u="none" strike="noStrike" dirty="0">
                    <a:solidFill>
                      <a:srgbClr val="555555"/>
                    </a:solidFill>
                    <a:effectLst/>
                    <a:latin typeface="MathJax_Main"/>
                  </a:rPr>
                  <a:t>)</a:t>
                </a:r>
                <a:r>
                  <a:rPr lang="en-US" b="0" i="0" u="none" strike="noStrike" baseline="30000" dirty="0">
                    <a:solidFill>
                      <a:srgbClr val="555555"/>
                    </a:solidFill>
                    <a:effectLst/>
                    <a:latin typeface="MathJax_Math-italic"/>
                  </a:rPr>
                  <a:t>n</a:t>
                </a:r>
                <a:r>
                  <a:rPr lang="en-US" b="0" i="0" u="none" strike="noStrike" dirty="0">
                    <a:solidFill>
                      <a:srgbClr val="555555"/>
                    </a:solidFill>
                    <a:effectLst/>
                    <a:latin typeface="MathJax_Main"/>
                  </a:rPr>
                  <a:t>=</a:t>
                </a:r>
                <a:r>
                  <a:rPr lang="en-US" b="0" i="0" u="none" strike="noStrike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a</a:t>
                </a:r>
                <a:r>
                  <a:rPr lang="en-US" b="0" i="0" u="none" strike="noStrike" baseline="30000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n</a:t>
                </a:r>
                <a:r>
                  <a:rPr lang="en-US" b="0" i="0" u="none" strike="noStrike" dirty="0" err="1">
                    <a:solidFill>
                      <a:srgbClr val="555555"/>
                    </a:solidFill>
                    <a:effectLst/>
                    <a:latin typeface="MathJax_Main"/>
                  </a:rPr>
                  <a:t>⋅</a:t>
                </a:r>
                <a:r>
                  <a:rPr lang="en-US" b="0" i="0" u="none" strike="noStrike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b</a:t>
                </a:r>
                <a:r>
                  <a:rPr lang="en-US" b="0" i="0" u="none" strike="noStrike" baseline="30000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n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​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Egy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szorzatot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tényezőnként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is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lehet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hatványozni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.</a:t>
                </a:r>
              </a:p>
              <a:p>
                <a:pPr algn="l"/>
                <a:r>
                  <a:rPr lang="en-US" b="1" i="0" dirty="0">
                    <a:solidFill>
                      <a:srgbClr val="555555"/>
                    </a:solidFill>
                    <a:effectLst/>
                    <a:latin typeface="open sans"/>
                  </a:rPr>
                  <a:t>2. ​</a:t>
                </a:r>
                <a:r>
                  <a:rPr lang="en-US" b="0" i="0" u="none" strike="noStrike" dirty="0">
                    <a:solidFill>
                      <a:srgbClr val="555555"/>
                    </a:solidFill>
                    <a:effectLst/>
                    <a:latin typeface="MathJax_Size1"/>
                  </a:rPr>
                  <a:t>(</a:t>
                </a:r>
                <a:r>
                  <a:rPr lang="en-US" b="0" i="0" u="none" strike="noStrike" dirty="0">
                    <a:solidFill>
                      <a:srgbClr val="555555"/>
                    </a:solidFill>
                    <a:effectLst/>
                    <a:latin typeface="MathJax_Math-italic"/>
                  </a:rPr>
                  <a:t>a</a:t>
                </a:r>
                <a:r>
                  <a:rPr lang="hu-HU" b="0" i="0" u="none" strike="noStrike" dirty="0">
                    <a:solidFill>
                      <a:srgbClr val="555555"/>
                    </a:solidFill>
                    <a:effectLst/>
                    <a:latin typeface="MathJax_Math-italic"/>
                  </a:rPr>
                  <a:t>/</a:t>
                </a:r>
                <a:r>
                  <a:rPr lang="en-US" b="0" i="0" u="none" strike="noStrike" dirty="0">
                    <a:solidFill>
                      <a:srgbClr val="555555"/>
                    </a:solidFill>
                    <a:effectLst/>
                    <a:latin typeface="MathJax_Math-italic"/>
                  </a:rPr>
                  <a:t>b</a:t>
                </a:r>
                <a:r>
                  <a:rPr lang="en-US" b="0" i="0" u="none" strike="noStrike" dirty="0">
                    <a:solidFill>
                      <a:srgbClr val="555555"/>
                    </a:solidFill>
                    <a:effectLst/>
                    <a:latin typeface="MathJax_Size1"/>
                  </a:rPr>
                  <a:t>)</a:t>
                </a:r>
                <a:r>
                  <a:rPr lang="en-US" b="0" i="0" u="none" strike="noStrike" baseline="30000" dirty="0">
                    <a:solidFill>
                      <a:srgbClr val="555555"/>
                    </a:solidFill>
                    <a:effectLst/>
                    <a:latin typeface="MathJax_Math-italic"/>
                  </a:rPr>
                  <a:t>n</a:t>
                </a:r>
                <a:r>
                  <a:rPr lang="en-US" b="0" i="0" u="none" strike="noStrike" dirty="0">
                    <a:solidFill>
                      <a:srgbClr val="555555"/>
                    </a:solidFill>
                    <a:effectLst/>
                    <a:latin typeface="MathJax_Main"/>
                  </a:rPr>
                  <a:t>=</a:t>
                </a:r>
                <a:r>
                  <a:rPr lang="en-US" b="0" i="0" u="none" strike="noStrike" baseline="0" dirty="0">
                    <a:solidFill>
                      <a:srgbClr val="555555"/>
                    </a:solidFill>
                    <a:effectLst/>
                    <a:latin typeface="MathJax_Math-italic"/>
                  </a:rPr>
                  <a:t>a</a:t>
                </a:r>
                <a:r>
                  <a:rPr lang="en-US" b="0" i="0" u="none" strike="noStrike" baseline="30000" dirty="0">
                    <a:solidFill>
                      <a:srgbClr val="555555"/>
                    </a:solidFill>
                    <a:effectLst/>
                    <a:latin typeface="MathJax_Math-italic"/>
                  </a:rPr>
                  <a:t>n</a:t>
                </a:r>
                <a:r>
                  <a:rPr lang="hu-HU" b="0" i="0" u="none" strike="noStrike" baseline="0" dirty="0">
                    <a:solidFill>
                      <a:srgbClr val="555555"/>
                    </a:solidFill>
                    <a:effectLst/>
                    <a:latin typeface="MathJax_Math-italic"/>
                  </a:rPr>
                  <a:t>/</a:t>
                </a:r>
                <a:r>
                  <a:rPr lang="en-US" b="0" i="0" u="none" strike="noStrike" baseline="0" dirty="0">
                    <a:solidFill>
                      <a:srgbClr val="555555"/>
                    </a:solidFill>
                    <a:effectLst/>
                    <a:latin typeface="MathJax_Math-italic"/>
                  </a:rPr>
                  <a:t>b</a:t>
                </a:r>
                <a:r>
                  <a:rPr lang="en-US" b="0" i="0" u="none" strike="noStrike" baseline="30000" dirty="0">
                    <a:solidFill>
                      <a:srgbClr val="555555"/>
                    </a:solidFill>
                    <a:effectLst/>
                    <a:latin typeface="MathJax_Math-italic"/>
                  </a:rPr>
                  <a:t>n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​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Egy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törtet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úgy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is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hatványozhatunk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,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hogy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külön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hatványozzuk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a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számlálót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és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külön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a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nevezőt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.</a:t>
                </a:r>
                <a:b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</a:br>
                <a:r>
                  <a:rPr lang="en-US" b="1" i="0" dirty="0">
                    <a:solidFill>
                      <a:srgbClr val="555555"/>
                    </a:solidFill>
                    <a:effectLst/>
                    <a:latin typeface="open sans"/>
                  </a:rPr>
                  <a:t/>
                </a:r>
                <a:br>
                  <a:rPr lang="en-US" b="1" i="0" dirty="0">
                    <a:solidFill>
                      <a:srgbClr val="555555"/>
                    </a:solidFill>
                    <a:effectLst/>
                    <a:latin typeface="open sans"/>
                  </a:rPr>
                </a:br>
                <a:r>
                  <a:rPr lang="en-US" b="1" i="0" dirty="0">
                    <a:solidFill>
                      <a:srgbClr val="555555"/>
                    </a:solidFill>
                    <a:effectLst/>
                    <a:latin typeface="open sans"/>
                  </a:rPr>
                  <a:t>3. ​</a:t>
                </a:r>
                <a:r>
                  <a:rPr lang="en-US" b="0" i="0" u="none" strike="noStrike" dirty="0">
                    <a:solidFill>
                      <a:srgbClr val="555555"/>
                    </a:solidFill>
                    <a:effectLst/>
                    <a:latin typeface="MathJax_Main"/>
                  </a:rPr>
                  <a:t>(</a:t>
                </a:r>
                <a:r>
                  <a:rPr lang="en-US" b="0" i="0" u="none" strike="noStrike" dirty="0">
                    <a:solidFill>
                      <a:srgbClr val="555555"/>
                    </a:solidFill>
                    <a:effectLst/>
                    <a:latin typeface="MathJax_Math-italic"/>
                  </a:rPr>
                  <a:t>a</a:t>
                </a:r>
                <a:r>
                  <a:rPr lang="en-US" b="0" i="0" u="none" strike="noStrike" baseline="30000" dirty="0">
                    <a:solidFill>
                      <a:srgbClr val="555555"/>
                    </a:solidFill>
                    <a:effectLst/>
                    <a:latin typeface="MathJax_Math-italic"/>
                  </a:rPr>
                  <a:t>n</a:t>
                </a:r>
                <a:r>
                  <a:rPr lang="en-US" b="0" i="0" u="none" strike="noStrike" dirty="0">
                    <a:solidFill>
                      <a:srgbClr val="555555"/>
                    </a:solidFill>
                    <a:effectLst/>
                    <a:latin typeface="MathJax_Main"/>
                  </a:rPr>
                  <a:t>)</a:t>
                </a:r>
                <a:r>
                  <a:rPr lang="en-US" b="0" i="0" u="none" strike="noStrike" baseline="30000" dirty="0">
                    <a:solidFill>
                      <a:srgbClr val="555555"/>
                    </a:solidFill>
                    <a:effectLst/>
                    <a:latin typeface="MathJax_Math-italic"/>
                  </a:rPr>
                  <a:t>k</a:t>
                </a:r>
                <a:r>
                  <a:rPr lang="en-US" b="0" i="0" u="none" strike="noStrike" dirty="0">
                    <a:solidFill>
                      <a:srgbClr val="555555"/>
                    </a:solidFill>
                    <a:effectLst/>
                    <a:latin typeface="MathJax_Main"/>
                  </a:rPr>
                  <a:t>=</a:t>
                </a:r>
                <a:r>
                  <a:rPr lang="en-US" b="0" i="0" u="none" strike="noStrike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a</a:t>
                </a:r>
                <a:r>
                  <a:rPr lang="en-US" b="0" i="0" u="none" strike="noStrike" baseline="30000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n</a:t>
                </a:r>
                <a:r>
                  <a:rPr lang="en-US" b="0" i="0" u="none" strike="noStrike" baseline="30000" dirty="0" err="1">
                    <a:solidFill>
                      <a:srgbClr val="555555"/>
                    </a:solidFill>
                    <a:effectLst/>
                    <a:latin typeface="MathJax_Main"/>
                  </a:rPr>
                  <a:t>⋅</a:t>
                </a:r>
                <a:r>
                  <a:rPr lang="en-US" b="0" i="0" u="none" strike="noStrike" baseline="30000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k</a:t>
                </a:r>
                <a:r>
                  <a:rPr lang="en-US" b="1" i="0" baseline="30000" dirty="0">
                    <a:solidFill>
                      <a:srgbClr val="555555"/>
                    </a:solidFill>
                    <a:effectLst/>
                    <a:latin typeface="open sans"/>
                  </a:rPr>
                  <a:t>​</a:t>
                </a:r>
                <a:r>
                  <a:rPr lang="en-US" b="0" i="0" baseline="30000" dirty="0">
                    <a:solidFill>
                      <a:srgbClr val="555555"/>
                    </a:solidFill>
                    <a:effectLst/>
                    <a:latin typeface="open sans"/>
                  </a:rPr>
                  <a:t> 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Egy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hatványt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úgy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is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hatványozhatunk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,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hogy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az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alapot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a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kitevők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szorzatára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emeljük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.</a:t>
                </a:r>
              </a:p>
              <a:p>
                <a:pPr algn="l"/>
                <a:r>
                  <a:rPr lang="en-US" b="1" i="0" dirty="0">
                    <a:solidFill>
                      <a:srgbClr val="555555"/>
                    </a:solidFill>
                    <a:effectLst/>
                    <a:latin typeface="open sans"/>
                  </a:rPr>
                  <a:t>4. ​</a:t>
                </a:r>
                <a:r>
                  <a:rPr lang="en-US" b="0" i="0" u="none" strike="noStrike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a</a:t>
                </a:r>
                <a:r>
                  <a:rPr lang="en-US" b="0" i="0" u="none" strike="noStrike" baseline="30000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n</a:t>
                </a:r>
                <a:r>
                  <a:rPr lang="en-US" b="0" i="0" u="none" strike="noStrike" dirty="0" err="1">
                    <a:solidFill>
                      <a:srgbClr val="555555"/>
                    </a:solidFill>
                    <a:effectLst/>
                    <a:latin typeface="MathJax_Main"/>
                  </a:rPr>
                  <a:t>⋅</a:t>
                </a:r>
                <a:r>
                  <a:rPr lang="en-US" b="0" i="0" u="none" strike="noStrike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a</a:t>
                </a:r>
                <a:r>
                  <a:rPr lang="en-US" b="0" i="0" u="none" strike="noStrike" baseline="30000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m</a:t>
                </a:r>
                <a:r>
                  <a:rPr lang="en-US" b="0" i="0" u="none" strike="noStrike" dirty="0">
                    <a:solidFill>
                      <a:srgbClr val="555555"/>
                    </a:solidFill>
                    <a:effectLst/>
                    <a:latin typeface="MathJax_Main"/>
                  </a:rPr>
                  <a:t>=</a:t>
                </a:r>
                <a:r>
                  <a:rPr lang="en-US" b="0" i="0" u="none" strike="noStrike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a</a:t>
                </a:r>
                <a:r>
                  <a:rPr lang="en-US" b="0" i="0" u="none" strike="noStrike" baseline="30000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n</a:t>
                </a:r>
                <a:r>
                  <a:rPr lang="en-US" b="0" i="0" u="none" strike="noStrike" baseline="30000" dirty="0" err="1">
                    <a:solidFill>
                      <a:srgbClr val="555555"/>
                    </a:solidFill>
                    <a:effectLst/>
                    <a:latin typeface="MathJax_Main"/>
                  </a:rPr>
                  <a:t>+</a:t>
                </a:r>
                <a:r>
                  <a:rPr lang="en-US" b="0" i="0" u="none" strike="noStrike" baseline="30000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m</a:t>
                </a:r>
                <a:r>
                  <a:rPr lang="en-US" b="0" i="0" baseline="30000" dirty="0">
                    <a:solidFill>
                      <a:srgbClr val="555555"/>
                    </a:solidFill>
                    <a:effectLst/>
                    <a:latin typeface="open sans"/>
                  </a:rPr>
                  <a:t> 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Azonos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alapú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hatványokat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úgy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is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szorozhatunk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,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hogy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a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közös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alapot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a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kitevők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összegére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emeljük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.</a:t>
                </a:r>
              </a:p>
              <a:p>
                <a:pPr algn="l"/>
                <a:r>
                  <a:rPr lang="en-US" b="1" i="0" dirty="0">
                    <a:solidFill>
                      <a:srgbClr val="555555"/>
                    </a:solidFill>
                    <a:effectLst/>
                    <a:latin typeface="open sans"/>
                  </a:rPr>
                  <a:t>5. ​</a:t>
                </a:r>
                <a:r>
                  <a:rPr lang="en-US" b="0" i="0" u="none" strike="noStrike" baseline="0" dirty="0">
                    <a:solidFill>
                      <a:srgbClr val="555555"/>
                    </a:solidFill>
                    <a:effectLst/>
                    <a:latin typeface="MathJax_Math-italic"/>
                  </a:rPr>
                  <a:t>a</a:t>
                </a:r>
                <a:r>
                  <a:rPr lang="en-US" b="0" i="0" u="none" strike="noStrike" baseline="30000" dirty="0">
                    <a:solidFill>
                      <a:srgbClr val="555555"/>
                    </a:solidFill>
                    <a:effectLst/>
                    <a:latin typeface="MathJax_Math-italic"/>
                  </a:rPr>
                  <a:t>n</a:t>
                </a:r>
                <a:r>
                  <a:rPr lang="hu-HU" b="0" i="0" u="none" strike="noStrike" baseline="0" dirty="0">
                    <a:solidFill>
                      <a:srgbClr val="555555"/>
                    </a:solidFill>
                    <a:effectLst/>
                    <a:latin typeface="MathJax_Math-italic"/>
                  </a:rPr>
                  <a:t>/</a:t>
                </a:r>
                <a:r>
                  <a:rPr lang="en-US" b="0" i="0" u="none" strike="noStrike" baseline="0" dirty="0">
                    <a:solidFill>
                      <a:srgbClr val="555555"/>
                    </a:solidFill>
                    <a:effectLst/>
                    <a:latin typeface="MathJax_Math-italic"/>
                  </a:rPr>
                  <a:t>a</a:t>
                </a:r>
                <a:r>
                  <a:rPr lang="en-US" b="0" i="0" u="none" strike="noStrike" baseline="30000" dirty="0">
                    <a:solidFill>
                      <a:srgbClr val="555555"/>
                    </a:solidFill>
                    <a:effectLst/>
                    <a:latin typeface="MathJax_Math-italic"/>
                  </a:rPr>
                  <a:t>m</a:t>
                </a:r>
                <a:r>
                  <a:rPr lang="en-US" b="0" i="0" u="none" strike="noStrike" dirty="0">
                    <a:solidFill>
                      <a:srgbClr val="555555"/>
                    </a:solidFill>
                    <a:effectLst/>
                    <a:latin typeface="MathJax_Main"/>
                  </a:rPr>
                  <a:t>=</a:t>
                </a:r>
                <a:r>
                  <a:rPr lang="en-US" b="0" i="0" u="none" strike="noStrike" dirty="0">
                    <a:solidFill>
                      <a:srgbClr val="555555"/>
                    </a:solidFill>
                    <a:effectLst/>
                    <a:latin typeface="MathJax_Math-italic"/>
                  </a:rPr>
                  <a:t>a</a:t>
                </a:r>
                <a:r>
                  <a:rPr lang="en-US" b="0" i="0" u="none" strike="noStrike" baseline="30000" dirty="0">
                    <a:solidFill>
                      <a:srgbClr val="555555"/>
                    </a:solidFill>
                    <a:effectLst/>
                    <a:latin typeface="MathJax_Math-italic"/>
                  </a:rPr>
                  <a:t>n</a:t>
                </a:r>
                <a:r>
                  <a:rPr lang="en-US" b="0" i="0" u="none" strike="noStrike" baseline="30000" dirty="0">
                    <a:solidFill>
                      <a:srgbClr val="555555"/>
                    </a:solidFill>
                    <a:effectLst/>
                    <a:latin typeface="MathJax_Main"/>
                  </a:rPr>
                  <a:t>−</a:t>
                </a:r>
                <a:r>
                  <a:rPr lang="en-US" b="0" i="0" u="none" strike="noStrike" baseline="30000" dirty="0">
                    <a:solidFill>
                      <a:srgbClr val="555555"/>
                    </a:solidFill>
                    <a:effectLst/>
                    <a:latin typeface="MathJax_Math-italic"/>
                  </a:rPr>
                  <a:t>m</a:t>
                </a:r>
                <a:r>
                  <a:rPr lang="en-US" b="0" i="0" baseline="30000" dirty="0">
                    <a:solidFill>
                      <a:srgbClr val="555555"/>
                    </a:solidFill>
                    <a:effectLst/>
                    <a:latin typeface="open sans"/>
                  </a:rPr>
                  <a:t>​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Azonos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alapú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hatványokat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úgy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is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oszthatunk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,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hogy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a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közös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alapot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a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kitevők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különbségére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emeljük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.</a:t>
                </a:r>
              </a:p>
              <a:p>
                <a:endParaRPr lang="hu-HU" dirty="0"/>
              </a:p>
              <a:p>
                <a:r>
                  <a:rPr lang="hu-HU" dirty="0"/>
                  <a:t>A négyzetgyökvonás azonosságai</a:t>
                </a:r>
                <a:endParaRPr lang="hu-HU" sz="1400" dirty="0"/>
              </a:p>
              <a:p>
                <a:pPr marL="342900" indent="-342900">
                  <a:buAutoNum type="arabicPeriod"/>
                </a:pPr>
                <a14:m>
                  <m:oMath xmlns:m="http://schemas.openxmlformats.org/officeDocument/2006/math">
                    <m:rad>
                      <m:radPr>
                        <m:ctrlPr>
                          <a:rPr lang="hu-HU" sz="1400" i="1" smtClean="0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hu-HU" sz="1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deg>
                      <m:e>
                        <m:r>
                          <a:rPr lang="hu-HU" sz="1400" b="0" i="1" smtClean="0">
                            <a:latin typeface="Cambria Math" panose="02040503050406030204" pitchFamily="18" charset="0"/>
                          </a:rPr>
                          <m:t>𝑎𝑏</m:t>
                        </m:r>
                      </m:e>
                    </m:rad>
                    <m:r>
                      <a:rPr lang="hu-HU" sz="1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ad>
                      <m:radPr>
                        <m:ctrlPr>
                          <a:rPr lang="hu-HU" sz="1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hu-HU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deg>
                      <m:e>
                        <m:r>
                          <a:rPr lang="hu-HU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e>
                    </m:rad>
                    <m:r>
                      <a:rPr lang="hu-HU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ad>
                      <m:radPr>
                        <m:ctrlPr>
                          <a:rPr lang="hu-HU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hu-HU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deg>
                      <m:e>
                        <m:r>
                          <a:rPr lang="hu-HU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𝑏</m:t>
                        </m:r>
                      </m:e>
                    </m:rad>
                  </m:oMath>
                </a14:m>
                <a:r>
                  <a:rPr lang="hu-HU" sz="1400" dirty="0"/>
                  <a:t> 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Szorzat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n-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edik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gyöke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megegyezik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a 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tényezők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n-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edik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gyökének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szorzatával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.</a:t>
                </a:r>
                <a:endParaRPr lang="hu-HU" sz="1200" b="0" i="1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pPr marL="342900" indent="-342900">
                  <a:buAutoNum type="arabicPeriod"/>
                </a:pPr>
                <a14:m>
                  <m:oMath xmlns:m="http://schemas.openxmlformats.org/officeDocument/2006/math">
                    <m:rad>
                      <m:radPr>
                        <m:ctrlPr>
                          <a:rPr lang="hu-HU" sz="3600" i="1" smtClean="0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hu-HU" sz="36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deg>
                      <m:e>
                        <m:f>
                          <m:fPr>
                            <m:ctrlPr>
                              <a:rPr lang="hu-HU" sz="36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hu-HU" sz="36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num>
                          <m:den>
                            <m:r>
                              <a:rPr lang="hu-HU" sz="3600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den>
                        </m:f>
                      </m:e>
                    </m:rad>
                    <m:r>
                      <a:rPr lang="hu-HU" sz="36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hu-HU" sz="3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hu-HU" sz="3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ctrlPr>
                              <a:rPr lang="hu-HU" sz="3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>
                            <m:r>
                              <m:rPr>
                                <m:brk m:alnAt="7"/>
                              </m:rPr>
                              <a:rPr lang="hu-HU" sz="3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</m:deg>
                          <m:e>
                            <m:r>
                              <a:rPr lang="hu-HU" sz="3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𝑎</m:t>
                            </m:r>
                          </m:e>
                        </m:rad>
                      </m:num>
                      <m:den>
                        <m:rad>
                          <m:radPr>
                            <m:ctrlPr>
                              <a:rPr lang="hu-HU" sz="3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>
                            <m:r>
                              <m:rPr>
                                <m:brk m:alnAt="7"/>
                              </m:rPr>
                              <a:rPr lang="hu-HU" sz="3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</m:deg>
                          <m:e>
                            <m:r>
                              <a:rPr lang="hu-HU" sz="3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𝑏</m:t>
                            </m:r>
                          </m:e>
                        </m:rad>
                      </m:den>
                    </m:f>
                  </m:oMath>
                </a14:m>
                <a:r>
                  <a:rPr lang="hu-HU" sz="3600" dirty="0"/>
                  <a:t>  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Egy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tört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n-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edik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gyöke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egyenlő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a 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számláló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és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a 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nevező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n-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edik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gyökének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hányadosával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.</a:t>
                </a:r>
                <a:endParaRPr lang="hu-HU" sz="1200" b="0" i="1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pPr marL="342900" indent="-342900">
                  <a:buAutoNum type="arabicPeriod"/>
                </a:pPr>
                <a:endParaRPr lang="hu-HU" sz="3600" dirty="0"/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hu-HU" dirty="0"/>
                  <a:t>Hatvány függvény azonosságok: </a:t>
                </a:r>
              </a:p>
              <a:p>
                <a:pPr algn="l"/>
                <a:r>
                  <a:rPr lang="en-US" b="1" i="0" dirty="0">
                    <a:solidFill>
                      <a:srgbClr val="555555"/>
                    </a:solidFill>
                    <a:effectLst/>
                    <a:latin typeface="open sans"/>
                  </a:rPr>
                  <a:t>1. 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​</a:t>
                </a:r>
                <a:r>
                  <a:rPr lang="en-US" b="0" i="0" u="none" strike="noStrike" dirty="0">
                    <a:solidFill>
                      <a:srgbClr val="555555"/>
                    </a:solidFill>
                    <a:effectLst/>
                    <a:latin typeface="MathJax_Main"/>
                  </a:rPr>
                  <a:t>(</a:t>
                </a:r>
                <a:r>
                  <a:rPr lang="en-US" b="0" i="0" u="none" strike="noStrike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a</a:t>
                </a:r>
                <a:r>
                  <a:rPr lang="en-US" b="0" i="0" u="none" strike="noStrike" dirty="0" err="1">
                    <a:solidFill>
                      <a:srgbClr val="555555"/>
                    </a:solidFill>
                    <a:effectLst/>
                    <a:latin typeface="MathJax_Main"/>
                  </a:rPr>
                  <a:t>⋅</a:t>
                </a:r>
                <a:r>
                  <a:rPr lang="en-US" b="0" i="0" u="none" strike="noStrike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b</a:t>
                </a:r>
                <a:r>
                  <a:rPr lang="en-US" b="0" i="0" u="none" strike="noStrike" dirty="0">
                    <a:solidFill>
                      <a:srgbClr val="555555"/>
                    </a:solidFill>
                    <a:effectLst/>
                    <a:latin typeface="MathJax_Main"/>
                  </a:rPr>
                  <a:t>)</a:t>
                </a:r>
                <a:r>
                  <a:rPr lang="en-US" b="0" i="0" u="none" strike="noStrike" baseline="30000" dirty="0">
                    <a:solidFill>
                      <a:srgbClr val="555555"/>
                    </a:solidFill>
                    <a:effectLst/>
                    <a:latin typeface="MathJax_Math-italic"/>
                  </a:rPr>
                  <a:t>n</a:t>
                </a:r>
                <a:r>
                  <a:rPr lang="en-US" b="0" i="0" u="none" strike="noStrike" dirty="0">
                    <a:solidFill>
                      <a:srgbClr val="555555"/>
                    </a:solidFill>
                    <a:effectLst/>
                    <a:latin typeface="MathJax_Main"/>
                  </a:rPr>
                  <a:t>=</a:t>
                </a:r>
                <a:r>
                  <a:rPr lang="en-US" b="0" i="0" u="none" strike="noStrike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a</a:t>
                </a:r>
                <a:r>
                  <a:rPr lang="en-US" b="0" i="0" u="none" strike="noStrike" baseline="30000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n</a:t>
                </a:r>
                <a:r>
                  <a:rPr lang="en-US" b="0" i="0" u="none" strike="noStrike" dirty="0" err="1">
                    <a:solidFill>
                      <a:srgbClr val="555555"/>
                    </a:solidFill>
                    <a:effectLst/>
                    <a:latin typeface="MathJax_Main"/>
                  </a:rPr>
                  <a:t>⋅</a:t>
                </a:r>
                <a:r>
                  <a:rPr lang="en-US" b="0" i="0" u="none" strike="noStrike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b</a:t>
                </a:r>
                <a:r>
                  <a:rPr lang="en-US" b="0" i="0" u="none" strike="noStrike" baseline="30000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n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​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Egy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szorzatot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tényezőnként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is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lehet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hatványozni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.</a:t>
                </a:r>
              </a:p>
              <a:p>
                <a:pPr algn="l"/>
                <a:r>
                  <a:rPr lang="en-US" b="1" i="0" dirty="0">
                    <a:solidFill>
                      <a:srgbClr val="555555"/>
                    </a:solidFill>
                    <a:effectLst/>
                    <a:latin typeface="open sans"/>
                  </a:rPr>
                  <a:t>2. ​</a:t>
                </a:r>
                <a:r>
                  <a:rPr lang="en-US" b="0" i="0" u="none" strike="noStrike" dirty="0">
                    <a:solidFill>
                      <a:srgbClr val="555555"/>
                    </a:solidFill>
                    <a:effectLst/>
                    <a:latin typeface="MathJax_Size1"/>
                  </a:rPr>
                  <a:t>(</a:t>
                </a:r>
                <a:r>
                  <a:rPr lang="en-US" b="0" i="0" u="none" strike="noStrike" dirty="0">
                    <a:solidFill>
                      <a:srgbClr val="555555"/>
                    </a:solidFill>
                    <a:effectLst/>
                    <a:latin typeface="MathJax_Math-italic"/>
                  </a:rPr>
                  <a:t>a</a:t>
                </a:r>
                <a:r>
                  <a:rPr lang="hu-HU" b="0" i="0" u="none" strike="noStrike" dirty="0">
                    <a:solidFill>
                      <a:srgbClr val="555555"/>
                    </a:solidFill>
                    <a:effectLst/>
                    <a:latin typeface="MathJax_Math-italic"/>
                  </a:rPr>
                  <a:t>/</a:t>
                </a:r>
                <a:r>
                  <a:rPr lang="en-US" b="0" i="0" u="none" strike="noStrike" dirty="0">
                    <a:solidFill>
                      <a:srgbClr val="555555"/>
                    </a:solidFill>
                    <a:effectLst/>
                    <a:latin typeface="MathJax_Math-italic"/>
                  </a:rPr>
                  <a:t>b</a:t>
                </a:r>
                <a:r>
                  <a:rPr lang="en-US" b="0" i="0" u="none" strike="noStrike" dirty="0">
                    <a:solidFill>
                      <a:srgbClr val="555555"/>
                    </a:solidFill>
                    <a:effectLst/>
                    <a:latin typeface="MathJax_Size1"/>
                  </a:rPr>
                  <a:t>)</a:t>
                </a:r>
                <a:r>
                  <a:rPr lang="en-US" b="0" i="0" u="none" strike="noStrike" baseline="30000" dirty="0">
                    <a:solidFill>
                      <a:srgbClr val="555555"/>
                    </a:solidFill>
                    <a:effectLst/>
                    <a:latin typeface="MathJax_Math-italic"/>
                  </a:rPr>
                  <a:t>n</a:t>
                </a:r>
                <a:r>
                  <a:rPr lang="en-US" b="0" i="0" u="none" strike="noStrike" dirty="0">
                    <a:solidFill>
                      <a:srgbClr val="555555"/>
                    </a:solidFill>
                    <a:effectLst/>
                    <a:latin typeface="MathJax_Main"/>
                  </a:rPr>
                  <a:t>=</a:t>
                </a:r>
                <a:r>
                  <a:rPr lang="en-US" b="0" i="0" u="none" strike="noStrike" baseline="0" dirty="0">
                    <a:solidFill>
                      <a:srgbClr val="555555"/>
                    </a:solidFill>
                    <a:effectLst/>
                    <a:latin typeface="MathJax_Math-italic"/>
                  </a:rPr>
                  <a:t>a</a:t>
                </a:r>
                <a:r>
                  <a:rPr lang="en-US" b="0" i="0" u="none" strike="noStrike" baseline="30000" dirty="0">
                    <a:solidFill>
                      <a:srgbClr val="555555"/>
                    </a:solidFill>
                    <a:effectLst/>
                    <a:latin typeface="MathJax_Math-italic"/>
                  </a:rPr>
                  <a:t>n</a:t>
                </a:r>
                <a:r>
                  <a:rPr lang="hu-HU" b="0" i="0" u="none" strike="noStrike" baseline="0" dirty="0">
                    <a:solidFill>
                      <a:srgbClr val="555555"/>
                    </a:solidFill>
                    <a:effectLst/>
                    <a:latin typeface="MathJax_Math-italic"/>
                  </a:rPr>
                  <a:t>/</a:t>
                </a:r>
                <a:r>
                  <a:rPr lang="en-US" b="0" i="0" u="none" strike="noStrike" baseline="0" dirty="0">
                    <a:solidFill>
                      <a:srgbClr val="555555"/>
                    </a:solidFill>
                    <a:effectLst/>
                    <a:latin typeface="MathJax_Math-italic"/>
                  </a:rPr>
                  <a:t>b</a:t>
                </a:r>
                <a:r>
                  <a:rPr lang="en-US" b="0" i="0" u="none" strike="noStrike" baseline="30000" dirty="0">
                    <a:solidFill>
                      <a:srgbClr val="555555"/>
                    </a:solidFill>
                    <a:effectLst/>
                    <a:latin typeface="MathJax_Math-italic"/>
                  </a:rPr>
                  <a:t>n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​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Egy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törtet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úgy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is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hatványozhatunk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,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hogy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külön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hatványozzuk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a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számlálót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és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külön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a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nevezőt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.</a:t>
                </a:r>
                <a:b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</a:br>
                <a:br>
                  <a:rPr lang="en-US" b="1" i="0" dirty="0">
                    <a:solidFill>
                      <a:srgbClr val="555555"/>
                    </a:solidFill>
                    <a:effectLst/>
                    <a:latin typeface="open sans"/>
                  </a:rPr>
                </a:br>
                <a:r>
                  <a:rPr lang="en-US" b="1" i="0" dirty="0">
                    <a:solidFill>
                      <a:srgbClr val="555555"/>
                    </a:solidFill>
                    <a:effectLst/>
                    <a:latin typeface="open sans"/>
                  </a:rPr>
                  <a:t>3. ​</a:t>
                </a:r>
                <a:r>
                  <a:rPr lang="en-US" b="0" i="0" u="none" strike="noStrike" dirty="0">
                    <a:solidFill>
                      <a:srgbClr val="555555"/>
                    </a:solidFill>
                    <a:effectLst/>
                    <a:latin typeface="MathJax_Main"/>
                  </a:rPr>
                  <a:t>(</a:t>
                </a:r>
                <a:r>
                  <a:rPr lang="en-US" b="0" i="0" u="none" strike="noStrike" dirty="0">
                    <a:solidFill>
                      <a:srgbClr val="555555"/>
                    </a:solidFill>
                    <a:effectLst/>
                    <a:latin typeface="MathJax_Math-italic"/>
                  </a:rPr>
                  <a:t>a</a:t>
                </a:r>
                <a:r>
                  <a:rPr lang="en-US" b="0" i="0" u="none" strike="noStrike" baseline="30000" dirty="0">
                    <a:solidFill>
                      <a:srgbClr val="555555"/>
                    </a:solidFill>
                    <a:effectLst/>
                    <a:latin typeface="MathJax_Math-italic"/>
                  </a:rPr>
                  <a:t>n</a:t>
                </a:r>
                <a:r>
                  <a:rPr lang="en-US" b="0" i="0" u="none" strike="noStrike" dirty="0">
                    <a:solidFill>
                      <a:srgbClr val="555555"/>
                    </a:solidFill>
                    <a:effectLst/>
                    <a:latin typeface="MathJax_Main"/>
                  </a:rPr>
                  <a:t>)</a:t>
                </a:r>
                <a:r>
                  <a:rPr lang="en-US" b="0" i="0" u="none" strike="noStrike" baseline="30000" dirty="0">
                    <a:solidFill>
                      <a:srgbClr val="555555"/>
                    </a:solidFill>
                    <a:effectLst/>
                    <a:latin typeface="MathJax_Math-italic"/>
                  </a:rPr>
                  <a:t>k</a:t>
                </a:r>
                <a:r>
                  <a:rPr lang="en-US" b="0" i="0" u="none" strike="noStrike" dirty="0">
                    <a:solidFill>
                      <a:srgbClr val="555555"/>
                    </a:solidFill>
                    <a:effectLst/>
                    <a:latin typeface="MathJax_Main"/>
                  </a:rPr>
                  <a:t>=</a:t>
                </a:r>
                <a:r>
                  <a:rPr lang="en-US" b="0" i="0" u="none" strike="noStrike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a</a:t>
                </a:r>
                <a:r>
                  <a:rPr lang="en-US" b="0" i="0" u="none" strike="noStrike" baseline="30000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n</a:t>
                </a:r>
                <a:r>
                  <a:rPr lang="en-US" b="0" i="0" u="none" strike="noStrike" baseline="30000" dirty="0" err="1">
                    <a:solidFill>
                      <a:srgbClr val="555555"/>
                    </a:solidFill>
                    <a:effectLst/>
                    <a:latin typeface="MathJax_Main"/>
                  </a:rPr>
                  <a:t>⋅</a:t>
                </a:r>
                <a:r>
                  <a:rPr lang="en-US" b="0" i="0" u="none" strike="noStrike" baseline="30000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k</a:t>
                </a:r>
                <a:r>
                  <a:rPr lang="en-US" b="1" i="0" baseline="30000" dirty="0">
                    <a:solidFill>
                      <a:srgbClr val="555555"/>
                    </a:solidFill>
                    <a:effectLst/>
                    <a:latin typeface="open sans"/>
                  </a:rPr>
                  <a:t>​</a:t>
                </a:r>
                <a:r>
                  <a:rPr lang="en-US" b="0" i="0" baseline="30000" dirty="0">
                    <a:solidFill>
                      <a:srgbClr val="555555"/>
                    </a:solidFill>
                    <a:effectLst/>
                    <a:latin typeface="open sans"/>
                  </a:rPr>
                  <a:t> 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Egy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hatványt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úgy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is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hatványozhatunk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,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hogy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az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alapot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a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kitevők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szorzatára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emeljük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.</a:t>
                </a:r>
              </a:p>
              <a:p>
                <a:pPr algn="l"/>
                <a:r>
                  <a:rPr lang="en-US" b="1" i="0" dirty="0">
                    <a:solidFill>
                      <a:srgbClr val="555555"/>
                    </a:solidFill>
                    <a:effectLst/>
                    <a:latin typeface="open sans"/>
                  </a:rPr>
                  <a:t>4. ​</a:t>
                </a:r>
                <a:r>
                  <a:rPr lang="en-US" b="0" i="0" u="none" strike="noStrike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a</a:t>
                </a:r>
                <a:r>
                  <a:rPr lang="en-US" b="0" i="0" u="none" strike="noStrike" baseline="30000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n</a:t>
                </a:r>
                <a:r>
                  <a:rPr lang="en-US" b="0" i="0" u="none" strike="noStrike" dirty="0" err="1">
                    <a:solidFill>
                      <a:srgbClr val="555555"/>
                    </a:solidFill>
                    <a:effectLst/>
                    <a:latin typeface="MathJax_Main"/>
                  </a:rPr>
                  <a:t>⋅</a:t>
                </a:r>
                <a:r>
                  <a:rPr lang="en-US" b="0" i="0" u="none" strike="noStrike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a</a:t>
                </a:r>
                <a:r>
                  <a:rPr lang="en-US" b="0" i="0" u="none" strike="noStrike" baseline="30000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m</a:t>
                </a:r>
                <a:r>
                  <a:rPr lang="en-US" b="0" i="0" u="none" strike="noStrike" dirty="0">
                    <a:solidFill>
                      <a:srgbClr val="555555"/>
                    </a:solidFill>
                    <a:effectLst/>
                    <a:latin typeface="MathJax_Main"/>
                  </a:rPr>
                  <a:t>=</a:t>
                </a:r>
                <a:r>
                  <a:rPr lang="en-US" b="0" i="0" u="none" strike="noStrike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a</a:t>
                </a:r>
                <a:r>
                  <a:rPr lang="en-US" b="0" i="0" u="none" strike="noStrike" baseline="30000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n</a:t>
                </a:r>
                <a:r>
                  <a:rPr lang="en-US" b="0" i="0" u="none" strike="noStrike" baseline="30000" dirty="0" err="1">
                    <a:solidFill>
                      <a:srgbClr val="555555"/>
                    </a:solidFill>
                    <a:effectLst/>
                    <a:latin typeface="MathJax_Main"/>
                  </a:rPr>
                  <a:t>+</a:t>
                </a:r>
                <a:r>
                  <a:rPr lang="en-US" b="0" i="0" u="none" strike="noStrike" baseline="30000" dirty="0" err="1">
                    <a:solidFill>
                      <a:srgbClr val="555555"/>
                    </a:solidFill>
                    <a:effectLst/>
                    <a:latin typeface="MathJax_Math-italic"/>
                  </a:rPr>
                  <a:t>m</a:t>
                </a:r>
                <a:r>
                  <a:rPr lang="en-US" b="0" i="0" baseline="30000" dirty="0">
                    <a:solidFill>
                      <a:srgbClr val="555555"/>
                    </a:solidFill>
                    <a:effectLst/>
                    <a:latin typeface="open sans"/>
                  </a:rPr>
                  <a:t> 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Azonos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alapú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hatványokat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úgy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is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szorozhatunk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,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hogy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a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közös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alapot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a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kitevők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összegére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emeljük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.</a:t>
                </a:r>
              </a:p>
              <a:p>
                <a:pPr algn="l"/>
                <a:r>
                  <a:rPr lang="en-US" b="1" i="0" dirty="0">
                    <a:solidFill>
                      <a:srgbClr val="555555"/>
                    </a:solidFill>
                    <a:effectLst/>
                    <a:latin typeface="open sans"/>
                  </a:rPr>
                  <a:t>5. ​</a:t>
                </a:r>
                <a:r>
                  <a:rPr lang="en-US" b="0" i="0" u="none" strike="noStrike" baseline="0" dirty="0">
                    <a:solidFill>
                      <a:srgbClr val="555555"/>
                    </a:solidFill>
                    <a:effectLst/>
                    <a:latin typeface="MathJax_Math-italic"/>
                  </a:rPr>
                  <a:t>a</a:t>
                </a:r>
                <a:r>
                  <a:rPr lang="en-US" b="0" i="0" u="none" strike="noStrike" baseline="30000" dirty="0">
                    <a:solidFill>
                      <a:srgbClr val="555555"/>
                    </a:solidFill>
                    <a:effectLst/>
                    <a:latin typeface="MathJax_Math-italic"/>
                  </a:rPr>
                  <a:t>n</a:t>
                </a:r>
                <a:r>
                  <a:rPr lang="hu-HU" b="0" i="0" u="none" strike="noStrike" baseline="0" dirty="0">
                    <a:solidFill>
                      <a:srgbClr val="555555"/>
                    </a:solidFill>
                    <a:effectLst/>
                    <a:latin typeface="MathJax_Math-italic"/>
                  </a:rPr>
                  <a:t>/</a:t>
                </a:r>
                <a:r>
                  <a:rPr lang="en-US" b="0" i="0" u="none" strike="noStrike" baseline="0" dirty="0">
                    <a:solidFill>
                      <a:srgbClr val="555555"/>
                    </a:solidFill>
                    <a:effectLst/>
                    <a:latin typeface="MathJax_Math-italic"/>
                  </a:rPr>
                  <a:t>a</a:t>
                </a:r>
                <a:r>
                  <a:rPr lang="en-US" b="0" i="0" u="none" strike="noStrike" baseline="30000" dirty="0">
                    <a:solidFill>
                      <a:srgbClr val="555555"/>
                    </a:solidFill>
                    <a:effectLst/>
                    <a:latin typeface="MathJax_Math-italic"/>
                  </a:rPr>
                  <a:t>m</a:t>
                </a:r>
                <a:r>
                  <a:rPr lang="en-US" b="0" i="0" u="none" strike="noStrike" dirty="0">
                    <a:solidFill>
                      <a:srgbClr val="555555"/>
                    </a:solidFill>
                    <a:effectLst/>
                    <a:latin typeface="MathJax_Main"/>
                  </a:rPr>
                  <a:t>=</a:t>
                </a:r>
                <a:r>
                  <a:rPr lang="en-US" b="0" i="0" u="none" strike="noStrike" dirty="0">
                    <a:solidFill>
                      <a:srgbClr val="555555"/>
                    </a:solidFill>
                    <a:effectLst/>
                    <a:latin typeface="MathJax_Math-italic"/>
                  </a:rPr>
                  <a:t>a</a:t>
                </a:r>
                <a:r>
                  <a:rPr lang="en-US" b="0" i="0" u="none" strike="noStrike" baseline="30000" dirty="0">
                    <a:solidFill>
                      <a:srgbClr val="555555"/>
                    </a:solidFill>
                    <a:effectLst/>
                    <a:latin typeface="MathJax_Math-italic"/>
                  </a:rPr>
                  <a:t>n</a:t>
                </a:r>
                <a:r>
                  <a:rPr lang="en-US" b="0" i="0" u="none" strike="noStrike" baseline="30000" dirty="0">
                    <a:solidFill>
                      <a:srgbClr val="555555"/>
                    </a:solidFill>
                    <a:effectLst/>
                    <a:latin typeface="MathJax_Main"/>
                  </a:rPr>
                  <a:t>−</a:t>
                </a:r>
                <a:r>
                  <a:rPr lang="en-US" b="0" i="0" u="none" strike="noStrike" baseline="30000" dirty="0">
                    <a:solidFill>
                      <a:srgbClr val="555555"/>
                    </a:solidFill>
                    <a:effectLst/>
                    <a:latin typeface="MathJax_Math-italic"/>
                  </a:rPr>
                  <a:t>m</a:t>
                </a:r>
                <a:r>
                  <a:rPr lang="en-US" b="0" i="0" baseline="30000" dirty="0">
                    <a:solidFill>
                      <a:srgbClr val="555555"/>
                    </a:solidFill>
                    <a:effectLst/>
                    <a:latin typeface="open sans"/>
                  </a:rPr>
                  <a:t>​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Azonos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alapú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hatványokat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úgy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is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oszthatunk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,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hogy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a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közös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alapot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a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kitevők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különbségére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 </a:t>
                </a:r>
                <a:r>
                  <a:rPr lang="en-US" b="0" i="0" dirty="0" err="1">
                    <a:solidFill>
                      <a:srgbClr val="555555"/>
                    </a:solidFill>
                    <a:effectLst/>
                    <a:latin typeface="open sans"/>
                  </a:rPr>
                  <a:t>emeljük</a:t>
                </a:r>
                <a:r>
                  <a:rPr lang="en-US" b="0" i="0" dirty="0">
                    <a:solidFill>
                      <a:srgbClr val="555555"/>
                    </a:solidFill>
                    <a:effectLst/>
                    <a:latin typeface="open sans"/>
                  </a:rPr>
                  <a:t>.</a:t>
                </a:r>
              </a:p>
              <a:p>
                <a:endParaRPr lang="hu-HU" dirty="0"/>
              </a:p>
              <a:p>
                <a:r>
                  <a:rPr lang="hu-HU" dirty="0"/>
                  <a:t>A négyzetgyökvonás azonosságai</a:t>
                </a:r>
                <a:endParaRPr lang="hu-HU" sz="1400" dirty="0"/>
              </a:p>
              <a:p>
                <a:pPr marL="342900" indent="-342900">
                  <a:buAutoNum type="arabicPeriod"/>
                </a:pPr>
                <a:r>
                  <a:rPr lang="hu-HU" sz="1400" i="0">
                    <a:latin typeface="Cambria Math" panose="02040503050406030204" pitchFamily="18" charset="0"/>
                  </a:rPr>
                  <a:t>√(</a:t>
                </a:r>
                <a:r>
                  <a:rPr lang="hu-HU" sz="1400" b="0" i="0">
                    <a:latin typeface="Cambria Math" panose="02040503050406030204" pitchFamily="18" charset="0"/>
                  </a:rPr>
                  <a:t>𝑛&amp;𝑎𝑏)</a:t>
                </a:r>
                <a:r>
                  <a:rPr lang="hu-HU" sz="1400" i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=√(</a:t>
                </a:r>
                <a:r>
                  <a:rPr lang="hu-HU" sz="1400" b="0" i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𝑛&amp;𝑎)  √(𝑛&amp;𝑏)</a:t>
                </a:r>
                <a:r>
                  <a:rPr lang="hu-HU" sz="1400" dirty="0"/>
                  <a:t> 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Szorzat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n-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edik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gyöke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megegyezik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a 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tényezők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n-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edik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gyökének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szorzatával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.</a:t>
                </a:r>
                <a:endParaRPr lang="hu-HU" sz="1200" b="0" i="1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pPr marL="342900" indent="-342900">
                  <a:buAutoNum type="arabicPeriod"/>
                </a:pPr>
                <a:r>
                  <a:rPr lang="hu-HU" sz="3600" i="0">
                    <a:latin typeface="Cambria Math" panose="02040503050406030204" pitchFamily="18" charset="0"/>
                  </a:rPr>
                  <a:t>√(</a:t>
                </a:r>
                <a:r>
                  <a:rPr lang="hu-HU" sz="3600" b="0" i="0">
                    <a:latin typeface="Cambria Math" panose="02040503050406030204" pitchFamily="18" charset="0"/>
                  </a:rPr>
                  <a:t>𝑛&amp;𝑎/𝑏)  </a:t>
                </a:r>
                <a:r>
                  <a:rPr lang="hu-HU" sz="3600" b="0" i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=√(𝑛&amp;𝑎)/√(𝑛&amp;𝑏)</a:t>
                </a:r>
                <a:r>
                  <a:rPr lang="hu-HU" sz="3600" dirty="0"/>
                  <a:t>  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Egy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tört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n-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edik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gyöke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egyenlő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a 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számláló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és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a 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nevező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n-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edik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gyökének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b="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hányadosával</a:t>
                </a:r>
                <a:r>
                  <a:rPr lang="en-US" sz="1200" b="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.</a:t>
                </a:r>
                <a:endParaRPr lang="hu-HU" sz="1200" b="0" i="1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pPr marL="342900" indent="-342900">
                  <a:buAutoNum type="arabicPeriod"/>
                </a:pPr>
                <a:endParaRPr lang="hu-HU" sz="3600" dirty="0"/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0F904D-2EED-4F25-AF4D-19983E80C599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9361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86DADF-E281-4925-A446-D9A406816374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9964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A függvény változása a függvény értékétől függ </a:t>
            </a:r>
            <a:r>
              <a:rPr lang="hu-HU" dirty="0" err="1"/>
              <a:t>pl</a:t>
            </a:r>
            <a:r>
              <a:rPr lang="hu-HU" dirty="0"/>
              <a:t> gyógyszer kiürülése ha felezési</a:t>
            </a:r>
            <a:r>
              <a:rPr lang="hu-HU" baseline="0" dirty="0"/>
              <a:t> időről van szó</a:t>
            </a:r>
            <a:endParaRPr lang="hu-HU" dirty="0"/>
          </a:p>
          <a:p>
            <a:r>
              <a:rPr lang="hu-HU" dirty="0"/>
              <a:t>Egynél metszi el az y tengelyt</a:t>
            </a:r>
          </a:p>
          <a:p>
            <a:r>
              <a:rPr lang="hu-HU" dirty="0"/>
              <a:t>Exponenciális</a:t>
            </a:r>
            <a:r>
              <a:rPr lang="hu-HU" baseline="0" dirty="0"/>
              <a:t> függvény újra és újra ugyan azzal a számmal szorzod meg </a:t>
            </a:r>
          </a:p>
          <a:p>
            <a:r>
              <a:rPr lang="hu-HU" dirty="0"/>
              <a:t>Az a alapú logaritmus inverze az a alapú logaritmus</a:t>
            </a:r>
          </a:p>
          <a:p>
            <a:r>
              <a:rPr lang="hu-HU" dirty="0"/>
              <a:t>Meddig</a:t>
            </a:r>
            <a:r>
              <a:rPr lang="hu-HU" baseline="0" dirty="0"/>
              <a:t> kell várnunk hogy a gyógyszer 97% a kiürüljön a páciens szervezetéből ha a gyógyszer felezési ideje 10h-ra??</a:t>
            </a:r>
          </a:p>
          <a:p>
            <a:r>
              <a:rPr lang="hu-HU" dirty="0"/>
              <a:t>50,59 h</a:t>
            </a:r>
          </a:p>
          <a:p>
            <a:r>
              <a:rPr lang="hu-HU" dirty="0"/>
              <a:t>Hány százaléka a </a:t>
            </a:r>
            <a:r>
              <a:rPr lang="hu-HU" dirty="0" err="1"/>
              <a:t>Csernobilból</a:t>
            </a:r>
            <a:r>
              <a:rPr lang="hu-HU" dirty="0"/>
              <a:t> (1986) visszamaradt Cs 137 izotópok aktivitása 2020ban ha a kezdeti intenzitás 85PBq volt? </a:t>
            </a:r>
          </a:p>
          <a:p>
            <a:r>
              <a:rPr lang="hu-HU" dirty="0"/>
              <a:t> 45,58% 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86DADF-E281-4925-A446-D9A406816374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5953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10000=2*e^0,51x     				x=16,7		</a:t>
            </a:r>
          </a:p>
          <a:p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86DADF-E281-4925-A446-D9A406816374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0096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Excel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0F904D-2EED-4F25-AF4D-19983E80C599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278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0F904D-2EED-4F25-AF4D-19983E80C599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60626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0F904D-2EED-4F25-AF4D-19983E80C599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58212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DIMENZIÓ ANALÍZIS</a:t>
            </a:r>
          </a:p>
          <a:p>
            <a:pPr marL="228600" indent="-228600">
              <a:buAutoNum type="arabicPeriod"/>
            </a:pPr>
            <a:r>
              <a:rPr lang="hu-HU" dirty="0"/>
              <a:t>Nem felejtjük el, hogy az általunk gyártott összefüggéstől alapelvárás, hogy a két oldalán a dimenziók megegyezzenek. </a:t>
            </a:r>
          </a:p>
          <a:p>
            <a:pPr marL="228600" indent="-228600">
              <a:buAutoNum type="arabicPeriod"/>
            </a:pPr>
            <a:r>
              <a:rPr lang="hu-HU" dirty="0"/>
              <a:t>2. Végig kell gondolnunk, vajon mitől függhet az általunk vizsgált mennyiség. </a:t>
            </a:r>
          </a:p>
          <a:p>
            <a:pPr marL="228600" indent="-228600">
              <a:buAutoNum type="arabicPeriod"/>
            </a:pPr>
            <a:r>
              <a:rPr lang="hu-HU" dirty="0"/>
              <a:t>3. Egyszerű, de annál fontosabb korábbi fizikai ismereteinket is segítségül hívjuk. </a:t>
            </a:r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r>
              <a:rPr lang="hu-HU" dirty="0"/>
              <a:t>Joule = F*s mi lesz az SI alapmértékegységekben a joule </a:t>
            </a:r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0F904D-2EED-4F25-AF4D-19983E80C599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0926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Átváltások </a:t>
            </a:r>
          </a:p>
          <a:p>
            <a:r>
              <a:rPr lang="hu-HU" dirty="0"/>
              <a:t>40 m/s =      km/h      			v= 144 km/h  40m/s = 40*(1km/1000m * 3600s/1h)=40*3,6= 144</a:t>
            </a:r>
          </a:p>
          <a:p>
            <a:r>
              <a:rPr lang="hu-HU" dirty="0"/>
              <a:t>120 </a:t>
            </a:r>
            <a:r>
              <a:rPr lang="hu-HU" dirty="0" err="1"/>
              <a:t>mikromol</a:t>
            </a:r>
            <a:r>
              <a:rPr lang="hu-HU" dirty="0"/>
              <a:t>/L =     ? Mol/m^3    120 mol/m^3</a:t>
            </a:r>
          </a:p>
          <a:p>
            <a:r>
              <a:rPr lang="hu-HU" dirty="0"/>
              <a:t>15 </a:t>
            </a:r>
            <a:r>
              <a:rPr lang="hu-HU" dirty="0" err="1"/>
              <a:t>mW</a:t>
            </a:r>
            <a:r>
              <a:rPr lang="hu-HU" dirty="0"/>
              <a:t>/cm^2 =         W/m^2					150W/m^2</a:t>
            </a:r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0F904D-2EED-4F25-AF4D-19983E80C599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51508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0F904D-2EED-4F25-AF4D-19983E80C599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564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Kattintson ide az alcím mintájának szerkesztéséhez</a:t>
            </a:r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91121-D651-4ED1-B9F1-FFFA199FF9BD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6A60C-CB1F-4698-9CA2-8C6472247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191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91121-D651-4ED1-B9F1-FFFA199FF9BD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6A60C-CB1F-4698-9CA2-8C6472247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882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91121-D651-4ED1-B9F1-FFFA199FF9BD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6A60C-CB1F-4698-9CA2-8C6472247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687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91121-D651-4ED1-B9F1-FFFA199FF9BD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6A60C-CB1F-4698-9CA2-8C6472247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442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91121-D651-4ED1-B9F1-FFFA199FF9BD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6A60C-CB1F-4698-9CA2-8C6472247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379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91121-D651-4ED1-B9F1-FFFA199FF9BD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6A60C-CB1F-4698-9CA2-8C6472247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190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91121-D651-4ED1-B9F1-FFFA199FF9BD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6A60C-CB1F-4698-9CA2-8C6472247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291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91121-D651-4ED1-B9F1-FFFA199FF9BD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6A60C-CB1F-4698-9CA2-8C6472247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0385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91121-D651-4ED1-B9F1-FFFA199FF9BD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6A60C-CB1F-4698-9CA2-8C6472247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059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91121-D651-4ED1-B9F1-FFFA199FF9BD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6A60C-CB1F-4698-9CA2-8C6472247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266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91121-D651-4ED1-B9F1-FFFA199FF9BD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6A60C-CB1F-4698-9CA2-8C6472247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100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891121-D651-4ED1-B9F1-FFFA199FF9BD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E6A60C-CB1F-4698-9CA2-8C6472247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691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g"/><Relationship Id="rId7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svg"/><Relationship Id="rId5" Type="http://schemas.openxmlformats.org/officeDocument/2006/relationships/image" Target="../media/image16.png"/><Relationship Id="rId4" Type="http://schemas.openxmlformats.org/officeDocument/2006/relationships/image" Target="../media/image16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g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10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3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51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38.pn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1.png"/><Relationship Id="rId4" Type="http://schemas.openxmlformats.org/officeDocument/2006/relationships/image" Target="../media/image53.png"/><Relationship Id="rId9" Type="http://schemas.openxmlformats.org/officeDocument/2006/relationships/image" Target="../media/image5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49.png"/><Relationship Id="rId4" Type="http://schemas.openxmlformats.org/officeDocument/2006/relationships/image" Target="../media/image47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0.png"/><Relationship Id="rId3" Type="http://schemas.openxmlformats.org/officeDocument/2006/relationships/image" Target="../media/image39.png"/><Relationship Id="rId7" Type="http://schemas.openxmlformats.org/officeDocument/2006/relationships/image" Target="../media/image39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0.png"/><Relationship Id="rId5" Type="http://schemas.openxmlformats.org/officeDocument/2006/relationships/image" Target="../media/image380.png"/><Relationship Id="rId4" Type="http://schemas.openxmlformats.org/officeDocument/2006/relationships/image" Target="../media/image370.png"/><Relationship Id="rId9" Type="http://schemas.openxmlformats.org/officeDocument/2006/relationships/image" Target="../media/image410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sv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jpg"/><Relationship Id="rId4" Type="http://schemas.openxmlformats.org/officeDocument/2006/relationships/image" Target="../media/image65.sv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1268760"/>
            <a:ext cx="9144000" cy="1161083"/>
          </a:xfrm>
        </p:spPr>
        <p:txBody>
          <a:bodyPr>
            <a:normAutofit/>
          </a:bodyPr>
          <a:lstStyle/>
          <a:p>
            <a:r>
              <a:rPr lang="en-US" dirty="0"/>
              <a:t>A </a:t>
            </a:r>
            <a:r>
              <a:rPr lang="en-US" dirty="0" err="1"/>
              <a:t>biofizika</a:t>
            </a:r>
            <a:r>
              <a:rPr lang="en-US" dirty="0"/>
              <a:t> </a:t>
            </a:r>
            <a:r>
              <a:rPr lang="en-US" dirty="0" err="1"/>
              <a:t>fizika</a:t>
            </a:r>
            <a:r>
              <a:rPr lang="hu-HU" dirty="0"/>
              <a:t>i</a:t>
            </a:r>
            <a:r>
              <a:rPr lang="en-US" dirty="0"/>
              <a:t> </a:t>
            </a:r>
            <a:r>
              <a:rPr lang="en-US" dirty="0" err="1"/>
              <a:t>alapjai</a:t>
            </a:r>
            <a:endParaRPr lang="en-US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hu-HU" dirty="0">
                <a:solidFill>
                  <a:schemeClr val="bg1">
                    <a:lumMod val="65000"/>
                  </a:schemeClr>
                </a:solidFill>
              </a:rPr>
              <a:t>1. előadás</a:t>
            </a:r>
          </a:p>
          <a:p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A </a:t>
            </a:r>
            <a:r>
              <a:rPr lang="en-US" dirty="0" err="1">
                <a:solidFill>
                  <a:schemeClr val="bg1">
                    <a:lumMod val="65000"/>
                  </a:schemeClr>
                </a:solidFill>
              </a:rPr>
              <a:t>biofizikai</a:t>
            </a:r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65000"/>
                  </a:schemeClr>
                </a:solidFill>
              </a:rPr>
              <a:t>törvények</a:t>
            </a:r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65000"/>
                  </a:schemeClr>
                </a:solidFill>
              </a:rPr>
              <a:t>megértéséhez</a:t>
            </a:r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65000"/>
                  </a:schemeClr>
                </a:solidFill>
              </a:rPr>
              <a:t>szükséges</a:t>
            </a:r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65000"/>
                  </a:schemeClr>
                </a:solidFill>
              </a:rPr>
              <a:t>minimális</a:t>
            </a:r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dirty="0" err="1">
                <a:solidFill>
                  <a:schemeClr val="bg1">
                    <a:lumMod val="65000"/>
                  </a:schemeClr>
                </a:solidFill>
              </a:rPr>
              <a:t>matematika</a:t>
            </a:r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.</a:t>
            </a:r>
            <a:endParaRPr lang="hu-HU" dirty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hu-HU" dirty="0">
                <a:solidFill>
                  <a:schemeClr val="bg1">
                    <a:lumMod val="65000"/>
                  </a:schemeClr>
                </a:solidFill>
              </a:rPr>
              <a:t>Fizikai mennyiségek és mértékegységeik.</a:t>
            </a:r>
          </a:p>
          <a:p>
            <a:r>
              <a:rPr lang="hu-HU" dirty="0">
                <a:solidFill>
                  <a:schemeClr val="bg1">
                    <a:lumMod val="65000"/>
                  </a:schemeClr>
                </a:solidFill>
              </a:rPr>
              <a:t>2021.szept.06.</a:t>
            </a:r>
          </a:p>
          <a:p>
            <a:r>
              <a:rPr lang="hu-HU" dirty="0" err="1">
                <a:solidFill>
                  <a:schemeClr val="bg1">
                    <a:lumMod val="65000"/>
                  </a:schemeClr>
                </a:solidFill>
              </a:rPr>
              <a:t>Zolcsák</a:t>
            </a:r>
            <a:r>
              <a:rPr lang="hu-HU" dirty="0">
                <a:solidFill>
                  <a:schemeClr val="bg1">
                    <a:lumMod val="65000"/>
                  </a:schemeClr>
                </a:solidFill>
              </a:rPr>
              <a:t> Ádám 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50680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695400" y="332656"/>
            <a:ext cx="60486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Előadások helyszíne és időpontjai:</a:t>
            </a:r>
          </a:p>
          <a:p>
            <a:r>
              <a:rPr lang="hu-HU" dirty="0"/>
              <a:t>Hétfő: 18:40-20:10 Békésy György terem</a:t>
            </a:r>
          </a:p>
          <a:p>
            <a:r>
              <a:rPr lang="hu-HU" dirty="0"/>
              <a:t>Csütörtök: 17:05-18:35 Hevesy György terem</a:t>
            </a:r>
          </a:p>
        </p:txBody>
      </p:sp>
      <p:sp>
        <p:nvSpPr>
          <p:cNvPr id="5" name="Szövegdoboz 4"/>
          <p:cNvSpPr txBox="1"/>
          <p:nvPr/>
        </p:nvSpPr>
        <p:spPr>
          <a:xfrm>
            <a:off x="695400" y="1844824"/>
            <a:ext cx="65527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Források:</a:t>
            </a:r>
          </a:p>
          <a:p>
            <a:r>
              <a:rPr lang="hu-HU" dirty="0"/>
              <a:t>Előadások jegyzetei </a:t>
            </a:r>
          </a:p>
          <a:p>
            <a:r>
              <a:rPr lang="hu-HU" dirty="0"/>
              <a:t>Tölgyesi: Fizikai alapismeretek (a honlapon elérhető) </a:t>
            </a:r>
          </a:p>
          <a:p>
            <a:r>
              <a:rPr lang="hu-HU" dirty="0"/>
              <a:t>Intézeti honlapja (http://biofiz.semmelweis.hu/)</a:t>
            </a:r>
          </a:p>
          <a:p>
            <a:endParaRPr lang="en-US" dirty="0"/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008" y="1844824"/>
            <a:ext cx="5392291" cy="1301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4512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407368" y="260648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Számok normál alakja</a:t>
            </a:r>
            <a:endParaRPr lang="en-US" dirty="0"/>
          </a:p>
        </p:txBody>
      </p:sp>
      <p:sp>
        <p:nvSpPr>
          <p:cNvPr id="6" name="Téglalap 5"/>
          <p:cNvSpPr/>
          <p:nvPr/>
        </p:nvSpPr>
        <p:spPr>
          <a:xfrm>
            <a:off x="3719416" y="380563"/>
            <a:ext cx="284244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60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 </a:t>
            </a:r>
            <a:r>
              <a:rPr lang="en-US" sz="60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×</a:t>
            </a:r>
            <a:r>
              <a:rPr lang="hu-HU" sz="60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</a:t>
            </a:r>
            <a:r>
              <a:rPr lang="hu-HU" sz="6000" baseline="300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endParaRPr lang="en-US" sz="6000" baseline="30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3215680" y="1396226"/>
            <a:ext cx="4608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M= mantissza 1≤ M &lt; 10</a:t>
            </a:r>
          </a:p>
          <a:p>
            <a:r>
              <a:rPr lang="hu-HU" dirty="0"/>
              <a:t>n= egész szám megadja 10-nek </a:t>
            </a:r>
            <a:r>
              <a:rPr lang="hu-HU" dirty="0" err="1"/>
              <a:t>hanyadik</a:t>
            </a:r>
            <a:r>
              <a:rPr lang="hu-HU" dirty="0"/>
              <a:t> hatványát vesszük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0985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407368" y="260648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Számok normál alakja</a:t>
            </a:r>
            <a:endParaRPr lang="en-US" dirty="0"/>
          </a:p>
        </p:txBody>
      </p:sp>
      <p:sp>
        <p:nvSpPr>
          <p:cNvPr id="6" name="Téglalap 5"/>
          <p:cNvSpPr/>
          <p:nvPr/>
        </p:nvSpPr>
        <p:spPr>
          <a:xfrm>
            <a:off x="3719416" y="380563"/>
            <a:ext cx="284244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60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 </a:t>
            </a:r>
            <a:r>
              <a:rPr lang="en-US" sz="60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×</a:t>
            </a:r>
            <a:r>
              <a:rPr lang="hu-HU" sz="60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</a:t>
            </a:r>
            <a:r>
              <a:rPr lang="hu-HU" sz="6000" baseline="300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endParaRPr lang="en-US" sz="6000" baseline="30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3215680" y="1396226"/>
            <a:ext cx="4608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M= mantissza 1≤ M &lt; 10</a:t>
            </a:r>
          </a:p>
          <a:p>
            <a:r>
              <a:rPr lang="hu-HU" dirty="0"/>
              <a:t>n= egész szám megadja 10-nek </a:t>
            </a:r>
            <a:r>
              <a:rPr lang="hu-HU" dirty="0" err="1"/>
              <a:t>hanyadik</a:t>
            </a:r>
            <a:r>
              <a:rPr lang="hu-HU" dirty="0"/>
              <a:t> hatványát vesszük </a:t>
            </a:r>
          </a:p>
          <a:p>
            <a:endParaRPr lang="en-US" dirty="0"/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16" y="3528884"/>
            <a:ext cx="2880000" cy="2880000"/>
          </a:xfrm>
          <a:prstGeom prst="rect">
            <a:avLst/>
          </a:prstGeom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3528884"/>
            <a:ext cx="2880000" cy="2880000"/>
          </a:xfrm>
          <a:prstGeom prst="rect">
            <a:avLst/>
          </a:prstGeom>
        </p:spPr>
      </p:pic>
      <p:pic>
        <p:nvPicPr>
          <p:cNvPr id="12" name="Kép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824" y="2287618"/>
            <a:ext cx="1075184" cy="1075184"/>
          </a:xfrm>
          <a:prstGeom prst="rect">
            <a:avLst/>
          </a:prstGeom>
        </p:spPr>
      </p:pic>
      <p:pic>
        <p:nvPicPr>
          <p:cNvPr id="13" name="Kép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6210" y="2232092"/>
            <a:ext cx="2323976" cy="1319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8540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407368" y="260648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Számok normál alakja</a:t>
            </a:r>
            <a:endParaRPr lang="en-US" dirty="0"/>
          </a:p>
        </p:txBody>
      </p:sp>
      <p:sp>
        <p:nvSpPr>
          <p:cNvPr id="6" name="Téglalap 5"/>
          <p:cNvSpPr/>
          <p:nvPr/>
        </p:nvSpPr>
        <p:spPr>
          <a:xfrm>
            <a:off x="3719416" y="380563"/>
            <a:ext cx="284244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60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 </a:t>
            </a:r>
            <a:r>
              <a:rPr lang="en-US" sz="60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×</a:t>
            </a:r>
            <a:r>
              <a:rPr lang="hu-HU" sz="60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</a:t>
            </a:r>
            <a:r>
              <a:rPr lang="hu-HU" sz="6000" baseline="300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endParaRPr lang="en-US" sz="6000" baseline="30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3215680" y="1396226"/>
            <a:ext cx="4608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M= mantissza 1≤ M &lt; 10</a:t>
            </a:r>
          </a:p>
          <a:p>
            <a:r>
              <a:rPr lang="hu-HU" dirty="0"/>
              <a:t>n= egész szám megadja 10-nek </a:t>
            </a:r>
            <a:r>
              <a:rPr lang="hu-HU" dirty="0" err="1"/>
              <a:t>hanyadik</a:t>
            </a:r>
            <a:r>
              <a:rPr lang="hu-HU" dirty="0"/>
              <a:t> hatványát vesszük </a:t>
            </a:r>
          </a:p>
          <a:p>
            <a:endParaRPr lang="en-US" dirty="0"/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16" y="3528884"/>
            <a:ext cx="2880000" cy="2880000"/>
          </a:xfrm>
          <a:prstGeom prst="rect">
            <a:avLst/>
          </a:prstGeom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3528884"/>
            <a:ext cx="2880000" cy="2880000"/>
          </a:xfrm>
          <a:prstGeom prst="rect">
            <a:avLst/>
          </a:prstGeom>
        </p:spPr>
      </p:pic>
      <p:pic>
        <p:nvPicPr>
          <p:cNvPr id="10" name="Kép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003" y="3528884"/>
            <a:ext cx="2880000" cy="2880000"/>
          </a:xfrm>
          <a:prstGeom prst="rect">
            <a:avLst/>
          </a:prstGeom>
        </p:spPr>
      </p:pic>
      <p:pic>
        <p:nvPicPr>
          <p:cNvPr id="11" name="Kép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003" y="3362802"/>
            <a:ext cx="2880000" cy="2880000"/>
          </a:xfrm>
          <a:prstGeom prst="rect">
            <a:avLst/>
          </a:prstGeom>
        </p:spPr>
      </p:pic>
      <p:pic>
        <p:nvPicPr>
          <p:cNvPr id="12" name="Kép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824" y="2287618"/>
            <a:ext cx="1075184" cy="1075184"/>
          </a:xfrm>
          <a:prstGeom prst="rect">
            <a:avLst/>
          </a:prstGeom>
        </p:spPr>
      </p:pic>
      <p:pic>
        <p:nvPicPr>
          <p:cNvPr id="13" name="Kép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6210" y="2232092"/>
            <a:ext cx="2323976" cy="1319757"/>
          </a:xfrm>
          <a:prstGeom prst="rect">
            <a:avLst/>
          </a:prstGeom>
        </p:spPr>
      </p:pic>
      <p:pic>
        <p:nvPicPr>
          <p:cNvPr id="14" name="Kép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2705" y="2442395"/>
            <a:ext cx="1598489" cy="899150"/>
          </a:xfrm>
          <a:prstGeom prst="rect">
            <a:avLst/>
          </a:prstGeom>
        </p:spPr>
      </p:pic>
      <p:pic>
        <p:nvPicPr>
          <p:cNvPr id="15" name="Kép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1758" y="2297570"/>
            <a:ext cx="1598489" cy="89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8570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Számhalmazok		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AutoShape 6" descr="{\mathbb  {N}}"/>
              <p:cNvSpPr>
                <a:spLocks noGrp="1" noChangeAspect="1" noChangeArrowheads="1"/>
              </p:cNvSpPr>
              <p:nvPr>
                <p:ph idx="1"/>
              </p:nvPr>
            </p:nvSpPr>
            <p:spPr bwMode="auto">
              <a:xfrm>
                <a:off x="838200" y="1825625"/>
                <a:ext cx="3961656" cy="3727391"/>
              </a:xfrm>
              <a:prstGeom prst="rect">
                <a:avLst/>
              </a:prstGeom>
              <a:noFill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14:m>
                  <m:oMath xmlns:m="http://schemas.openxmlformats.org/officeDocument/2006/math">
                    <m:r>
                      <a:rPr lang="hu-HU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ℕ</m:t>
                    </m:r>
                  </m:oMath>
                </a14:m>
                <a:r>
                  <a:rPr lang="hu-HU" i="1" dirty="0"/>
                  <a:t> természetes számok	</a:t>
                </a:r>
              </a:p>
              <a:p>
                <a14:m>
                  <m:oMath xmlns:m="http://schemas.openxmlformats.org/officeDocument/2006/math">
                    <m:r>
                      <a:rPr lang="hu-HU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ℤ</m:t>
                    </m:r>
                  </m:oMath>
                </a14:m>
                <a:r>
                  <a:rPr lang="hu-HU" i="1" dirty="0">
                    <a:ea typeface="Cambria Math" panose="02040503050406030204" pitchFamily="18" charset="0"/>
                  </a:rPr>
                  <a:t> egész számok</a:t>
                </a:r>
              </a:p>
              <a:p>
                <a14:m>
                  <m:oMath xmlns:m="http://schemas.openxmlformats.org/officeDocument/2006/math">
                    <m:r>
                      <a:rPr lang="hu-HU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ℚ</m:t>
                    </m:r>
                  </m:oMath>
                </a14:m>
                <a:r>
                  <a:rPr lang="hu-HU" i="1" dirty="0">
                    <a:ea typeface="Cambria Math" panose="02040503050406030204" pitchFamily="18" charset="0"/>
                  </a:rPr>
                  <a:t> racionális számok</a:t>
                </a:r>
              </a:p>
              <a:p>
                <a14:m>
                  <m:oMath xmlns:m="http://schemas.openxmlformats.org/officeDocument/2006/math">
                    <m:r>
                      <a:rPr lang="hu-HU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ℚ</m:t>
                    </m:r>
                    <m:r>
                      <a:rPr lang="hu-HU" b="0" i="1" baseline="3000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∗</m:t>
                    </m:r>
                  </m:oMath>
                </a14:m>
                <a:r>
                  <a:rPr lang="hu-HU" i="1" baseline="30000" dirty="0"/>
                  <a:t> </a:t>
                </a:r>
                <a:r>
                  <a:rPr lang="hu-HU" i="1" dirty="0"/>
                  <a:t>irracionális számok</a:t>
                </a:r>
              </a:p>
              <a:p>
                <a14:m>
                  <m:oMath xmlns:m="http://schemas.openxmlformats.org/officeDocument/2006/math">
                    <m:r>
                      <a:rPr lang="hu-HU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ℝ</m:t>
                    </m:r>
                  </m:oMath>
                </a14:m>
                <a:r>
                  <a:rPr lang="hu-HU" i="1" dirty="0">
                    <a:ea typeface="Cambria Math" panose="02040503050406030204" pitchFamily="18" charset="0"/>
                  </a:rPr>
                  <a:t> valós számok</a:t>
                </a:r>
              </a:p>
              <a:p>
                <a14:m>
                  <m:oMath xmlns:m="http://schemas.openxmlformats.org/officeDocument/2006/math">
                    <m:r>
                      <a:rPr lang="hu-HU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ℂ</m:t>
                    </m:r>
                  </m:oMath>
                </a14:m>
                <a:r>
                  <a:rPr lang="hu-HU" i="1" dirty="0"/>
                  <a:t> komplex számok</a:t>
                </a:r>
              </a:p>
              <a:p>
                <a:endParaRPr lang="hu-HU" i="1" dirty="0"/>
              </a:p>
              <a:p>
                <a:endParaRPr lang="hu-HU" i="1" dirty="0"/>
              </a:p>
              <a:p>
                <a:endParaRPr lang="hu-HU" i="1" dirty="0"/>
              </a:p>
              <a:p>
                <a:endParaRPr lang="hu-HU" dirty="0"/>
              </a:p>
            </p:txBody>
          </p:sp>
        </mc:Choice>
        <mc:Fallback xmlns="">
          <p:sp>
            <p:nvSpPr>
              <p:cNvPr id="6" name="AutoShape 6" descr="{\mathbb  {N}}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 bwMode="auto">
              <a:xfrm>
                <a:off x="838200" y="1825625"/>
                <a:ext cx="3961656" cy="3727391"/>
              </a:xfrm>
              <a:prstGeom prst="rect">
                <a:avLst/>
              </a:prstGeom>
              <a:blipFill>
                <a:blip r:embed="rId3"/>
                <a:stretch>
                  <a:fillRect t="-2614"/>
                </a:stretch>
              </a:blipFill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AutoShape 10" descr="{\mathbb  {Z}}"/>
          <p:cNvSpPr>
            <a:spLocks noChangeAspect="1" noChangeArrowheads="1"/>
          </p:cNvSpPr>
          <p:nvPr/>
        </p:nvSpPr>
        <p:spPr bwMode="auto">
          <a:xfrm>
            <a:off x="31432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10" name="AutoShape 12" descr="{\mathbb  {Z}}"/>
          <p:cNvSpPr>
            <a:spLocks noChangeAspect="1" noChangeArrowheads="1"/>
          </p:cNvSpPr>
          <p:nvPr/>
        </p:nvSpPr>
        <p:spPr bwMode="auto">
          <a:xfrm>
            <a:off x="161925" y="-144463"/>
            <a:ext cx="304800" cy="261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13" name="AutoShape 14" descr="\mathbb {Z} "/>
          <p:cNvSpPr>
            <a:spLocks noChangeAspect="1" noChangeArrowheads="1"/>
          </p:cNvSpPr>
          <p:nvPr/>
        </p:nvSpPr>
        <p:spPr bwMode="auto">
          <a:xfrm>
            <a:off x="1619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14" name="AutoShape 16" descr="\mathbb {Z} "/>
          <p:cNvSpPr>
            <a:spLocks noChangeAspect="1" noChangeArrowheads="1"/>
          </p:cNvSpPr>
          <p:nvPr/>
        </p:nvSpPr>
        <p:spPr bwMode="auto">
          <a:xfrm>
            <a:off x="31432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16" name="Ellipszis 15"/>
          <p:cNvSpPr/>
          <p:nvPr/>
        </p:nvSpPr>
        <p:spPr>
          <a:xfrm>
            <a:off x="8400256" y="3140968"/>
            <a:ext cx="1224136" cy="64807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Szövegdoboz 17"/>
              <p:cNvSpPr txBox="1"/>
              <p:nvPr/>
            </p:nvSpPr>
            <p:spPr>
              <a:xfrm>
                <a:off x="8832304" y="3280338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hu-HU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ℕ</m:t>
                      </m:r>
                    </m:oMath>
                  </m:oMathPara>
                </a14:m>
                <a:endParaRPr lang="hu-HU" dirty="0"/>
              </a:p>
            </p:txBody>
          </p:sp>
        </mc:Choice>
        <mc:Fallback xmlns="">
          <p:sp>
            <p:nvSpPr>
              <p:cNvPr id="18" name="Szövegdoboz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32304" y="3280338"/>
                <a:ext cx="288032" cy="369332"/>
              </a:xfrm>
              <a:prstGeom prst="rect">
                <a:avLst/>
              </a:prstGeom>
              <a:blipFill>
                <a:blip r:embed="rId4"/>
                <a:stretch>
                  <a:fillRect r="-17021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Ellipszis 18"/>
          <p:cNvSpPr/>
          <p:nvPr/>
        </p:nvSpPr>
        <p:spPr>
          <a:xfrm>
            <a:off x="8112224" y="2780928"/>
            <a:ext cx="1800200" cy="1152128"/>
          </a:xfrm>
          <a:prstGeom prst="ellipse">
            <a:avLst/>
          </a:prstGeom>
          <a:solidFill>
            <a:schemeClr val="bg1">
              <a:alpha val="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Szövegdoboz 19"/>
              <p:cNvSpPr txBox="1"/>
              <p:nvPr/>
            </p:nvSpPr>
            <p:spPr>
              <a:xfrm>
                <a:off x="8832304" y="2771636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hu-HU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ℤ</m:t>
                      </m:r>
                    </m:oMath>
                  </m:oMathPara>
                </a14:m>
                <a:endParaRPr lang="hu-HU" dirty="0"/>
              </a:p>
            </p:txBody>
          </p:sp>
        </mc:Choice>
        <mc:Fallback xmlns="">
          <p:sp>
            <p:nvSpPr>
              <p:cNvPr id="20" name="Szövegdoboz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32304" y="2771636"/>
                <a:ext cx="360040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Ellipszis 20"/>
          <p:cNvSpPr/>
          <p:nvPr/>
        </p:nvSpPr>
        <p:spPr>
          <a:xfrm>
            <a:off x="7572164" y="2344234"/>
            <a:ext cx="2880320" cy="1872208"/>
          </a:xfrm>
          <a:prstGeom prst="ellipse">
            <a:avLst/>
          </a:prstGeom>
          <a:solidFill>
            <a:schemeClr val="bg1">
              <a:alpha val="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Szövegdoboz 21"/>
              <p:cNvSpPr txBox="1"/>
              <p:nvPr/>
            </p:nvSpPr>
            <p:spPr>
              <a:xfrm>
                <a:off x="8760296" y="2380488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hu-HU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ℚ</m:t>
                      </m:r>
                    </m:oMath>
                  </m:oMathPara>
                </a14:m>
                <a:endParaRPr lang="hu-HU" dirty="0"/>
              </a:p>
            </p:txBody>
          </p:sp>
        </mc:Choice>
        <mc:Fallback xmlns="">
          <p:sp>
            <p:nvSpPr>
              <p:cNvPr id="22" name="Szövegdoboz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60296" y="2380488"/>
                <a:ext cx="504056" cy="369332"/>
              </a:xfrm>
              <a:prstGeom prst="rect">
                <a:avLst/>
              </a:prstGeom>
              <a:blipFill>
                <a:blip r:embed="rId6"/>
                <a:stretch>
                  <a:fillRect b="-10000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Ellipszis 22"/>
          <p:cNvSpPr/>
          <p:nvPr/>
        </p:nvSpPr>
        <p:spPr>
          <a:xfrm>
            <a:off x="7140116" y="1835224"/>
            <a:ext cx="3672408" cy="2611487"/>
          </a:xfrm>
          <a:prstGeom prst="ellipse">
            <a:avLst/>
          </a:prstGeom>
          <a:solidFill>
            <a:schemeClr val="bg1">
              <a:alpha val="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Szövegdoboz 24"/>
              <p:cNvSpPr txBox="1"/>
              <p:nvPr/>
            </p:nvSpPr>
            <p:spPr>
              <a:xfrm>
                <a:off x="8724292" y="1974902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hu-HU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ℝ</m:t>
                      </m:r>
                    </m:oMath>
                  </m:oMathPara>
                </a14:m>
                <a:endParaRPr lang="hu-HU" dirty="0"/>
              </a:p>
            </p:txBody>
          </p:sp>
        </mc:Choice>
        <mc:Fallback xmlns="">
          <p:sp>
            <p:nvSpPr>
              <p:cNvPr id="25" name="Szövegdoboz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24292" y="1974902"/>
                <a:ext cx="504056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Ellipszis 25"/>
          <p:cNvSpPr/>
          <p:nvPr/>
        </p:nvSpPr>
        <p:spPr>
          <a:xfrm>
            <a:off x="6168008" y="1107683"/>
            <a:ext cx="5688632" cy="3697238"/>
          </a:xfrm>
          <a:prstGeom prst="ellipse">
            <a:avLst/>
          </a:prstGeom>
          <a:solidFill>
            <a:schemeClr val="bg1">
              <a:alpha val="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Szövegdoboz 26"/>
              <p:cNvSpPr txBox="1"/>
              <p:nvPr/>
            </p:nvSpPr>
            <p:spPr>
              <a:xfrm>
                <a:off x="8649281" y="1319168"/>
                <a:ext cx="64807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hu-HU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ℂ</m:t>
                      </m:r>
                    </m:oMath>
                  </m:oMathPara>
                </a14:m>
                <a:endParaRPr lang="hu-HU" dirty="0"/>
              </a:p>
            </p:txBody>
          </p:sp>
        </mc:Choice>
        <mc:Fallback xmlns="">
          <p:sp>
            <p:nvSpPr>
              <p:cNvPr id="27" name="Szövegdoboz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49281" y="1319168"/>
                <a:ext cx="648072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043389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335360" y="439298"/>
            <a:ext cx="9433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800" dirty="0"/>
              <a:t>Függvények</a:t>
            </a:r>
            <a:r>
              <a:rPr lang="hu-HU" dirty="0"/>
              <a:t> </a:t>
            </a:r>
            <a:endParaRPr lang="en-US" dirty="0"/>
          </a:p>
        </p:txBody>
      </p:sp>
      <p:sp>
        <p:nvSpPr>
          <p:cNvPr id="8" name="Szövegdoboz 7"/>
          <p:cNvSpPr txBox="1"/>
          <p:nvPr/>
        </p:nvSpPr>
        <p:spPr>
          <a:xfrm>
            <a:off x="4093757" y="1463855"/>
            <a:ext cx="28415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Értelmezési tartomány </a:t>
            </a:r>
            <a:r>
              <a:rPr lang="hu-HU" sz="2400" dirty="0" err="1"/>
              <a:t>D</a:t>
            </a:r>
            <a:r>
              <a:rPr lang="hu-HU" sz="2400" baseline="-25000" dirty="0" err="1"/>
              <a:t>f</a:t>
            </a:r>
            <a:endParaRPr lang="hu-HU" sz="2400" baseline="-25000" dirty="0"/>
          </a:p>
          <a:p>
            <a:r>
              <a:rPr lang="hu-HU" dirty="0"/>
              <a:t>(változó lehetséges értékei)</a:t>
            </a:r>
            <a:endParaRPr lang="en-US" dirty="0"/>
          </a:p>
        </p:txBody>
      </p:sp>
      <p:sp>
        <p:nvSpPr>
          <p:cNvPr id="9" name="Szövegdoboz 8"/>
          <p:cNvSpPr txBox="1"/>
          <p:nvPr/>
        </p:nvSpPr>
        <p:spPr>
          <a:xfrm>
            <a:off x="7284749" y="1442541"/>
            <a:ext cx="284369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Értékkészlet </a:t>
            </a:r>
            <a:r>
              <a:rPr lang="hu-HU" sz="2400" dirty="0" err="1"/>
              <a:t>R</a:t>
            </a:r>
            <a:r>
              <a:rPr lang="hu-HU" sz="2400" baseline="-25000" dirty="0" err="1"/>
              <a:t>f</a:t>
            </a:r>
            <a:r>
              <a:rPr lang="hu-HU" sz="2400" dirty="0"/>
              <a:t> </a:t>
            </a:r>
            <a:r>
              <a:rPr lang="hu-HU" dirty="0"/>
              <a:t> (lehetséges értékei a függvénynek)</a:t>
            </a:r>
            <a:endParaRPr lang="en-US" dirty="0"/>
          </a:p>
        </p:txBody>
      </p:sp>
      <p:grpSp>
        <p:nvGrpSpPr>
          <p:cNvPr id="27" name="Csoportba foglalás 26"/>
          <p:cNvGrpSpPr/>
          <p:nvPr/>
        </p:nvGrpSpPr>
        <p:grpSpPr>
          <a:xfrm>
            <a:off x="4694657" y="2280489"/>
            <a:ext cx="4392344" cy="3244993"/>
            <a:chOff x="6672064" y="1628800"/>
            <a:chExt cx="4392344" cy="3244993"/>
          </a:xfrm>
        </p:grpSpPr>
        <p:sp>
          <p:nvSpPr>
            <p:cNvPr id="5" name="Ellipszis 4"/>
            <p:cNvSpPr/>
            <p:nvPr/>
          </p:nvSpPr>
          <p:spPr>
            <a:xfrm>
              <a:off x="6672064" y="1633433"/>
              <a:ext cx="1296144" cy="3240360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Ellipszis 5"/>
            <p:cNvSpPr/>
            <p:nvPr/>
          </p:nvSpPr>
          <p:spPr>
            <a:xfrm>
              <a:off x="9768408" y="1628800"/>
              <a:ext cx="1296000" cy="324036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Szövegdoboz 9"/>
            <p:cNvSpPr txBox="1"/>
            <p:nvPr/>
          </p:nvSpPr>
          <p:spPr>
            <a:xfrm>
              <a:off x="7131876" y="2555410"/>
              <a:ext cx="3600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2000" b="1" dirty="0">
                  <a:solidFill>
                    <a:srgbClr val="C00000"/>
                  </a:solidFill>
                </a:rPr>
                <a:t>1</a:t>
              </a:r>
              <a:endParaRPr lang="en-US" sz="2000" b="1" dirty="0">
                <a:solidFill>
                  <a:srgbClr val="C00000"/>
                </a:solidFill>
              </a:endParaRPr>
            </a:p>
          </p:txBody>
        </p:sp>
        <p:sp>
          <p:nvSpPr>
            <p:cNvPr id="12" name="Szövegdoboz 11"/>
            <p:cNvSpPr txBox="1"/>
            <p:nvPr/>
          </p:nvSpPr>
          <p:spPr>
            <a:xfrm>
              <a:off x="7140116" y="2902878"/>
              <a:ext cx="46805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2000" b="1" dirty="0">
                  <a:solidFill>
                    <a:srgbClr val="FFC000"/>
                  </a:solidFill>
                </a:rPr>
                <a:t>2</a:t>
              </a:r>
              <a:endParaRPr lang="en-US" sz="2000" b="1" dirty="0">
                <a:solidFill>
                  <a:srgbClr val="FFC000"/>
                </a:solidFill>
              </a:endParaRPr>
            </a:p>
          </p:txBody>
        </p:sp>
        <p:sp>
          <p:nvSpPr>
            <p:cNvPr id="13" name="Szövegdoboz 12"/>
            <p:cNvSpPr txBox="1"/>
            <p:nvPr/>
          </p:nvSpPr>
          <p:spPr>
            <a:xfrm>
              <a:off x="7131876" y="3308294"/>
              <a:ext cx="3600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2000" b="1" dirty="0">
                  <a:solidFill>
                    <a:srgbClr val="00B050"/>
                  </a:solidFill>
                </a:rPr>
                <a:t>3</a:t>
              </a:r>
              <a:endParaRPr lang="en-US" sz="2000" b="1" dirty="0">
                <a:solidFill>
                  <a:srgbClr val="00B050"/>
                </a:solidFill>
              </a:endParaRPr>
            </a:p>
          </p:txBody>
        </p:sp>
        <p:sp>
          <p:nvSpPr>
            <p:cNvPr id="14" name="Szövegdoboz 13"/>
            <p:cNvSpPr txBox="1"/>
            <p:nvPr/>
          </p:nvSpPr>
          <p:spPr>
            <a:xfrm>
              <a:off x="7135996" y="3692054"/>
              <a:ext cx="3600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2000" b="1" dirty="0">
                  <a:solidFill>
                    <a:srgbClr val="0070C0"/>
                  </a:solidFill>
                </a:rPr>
                <a:t>4</a:t>
              </a:r>
              <a:endParaRPr lang="en-US" sz="2000" b="1" dirty="0">
                <a:solidFill>
                  <a:srgbClr val="0070C0"/>
                </a:solidFill>
              </a:endParaRPr>
            </a:p>
          </p:txBody>
        </p:sp>
        <p:sp>
          <p:nvSpPr>
            <p:cNvPr id="15" name="Téglalap 14"/>
            <p:cNvSpPr/>
            <p:nvPr/>
          </p:nvSpPr>
          <p:spPr>
            <a:xfrm>
              <a:off x="10236388" y="1916832"/>
              <a:ext cx="360040" cy="540000"/>
            </a:xfrm>
            <a:prstGeom prst="rect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Téglalap 15"/>
            <p:cNvSpPr/>
            <p:nvPr/>
          </p:nvSpPr>
          <p:spPr>
            <a:xfrm>
              <a:off x="10236388" y="2568068"/>
              <a:ext cx="360040" cy="540000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Téglalap 16"/>
            <p:cNvSpPr/>
            <p:nvPr/>
          </p:nvSpPr>
          <p:spPr>
            <a:xfrm>
              <a:off x="10237044" y="3238349"/>
              <a:ext cx="360040" cy="540000"/>
            </a:xfrm>
            <a:prstGeom prst="rect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Téglalap 17"/>
            <p:cNvSpPr/>
            <p:nvPr/>
          </p:nvSpPr>
          <p:spPr>
            <a:xfrm>
              <a:off x="10236388" y="3916629"/>
              <a:ext cx="360040" cy="540000"/>
            </a:xfrm>
            <a:prstGeom prst="rect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0" name="Egyenes összekötő nyíllal 19"/>
            <p:cNvCxnSpPr/>
            <p:nvPr/>
          </p:nvCxnSpPr>
          <p:spPr>
            <a:xfrm flipV="1">
              <a:off x="7374142" y="2186832"/>
              <a:ext cx="2862246" cy="568633"/>
            </a:xfrm>
            <a:prstGeom prst="straightConnector1">
              <a:avLst/>
            </a:prstGeom>
            <a:ln w="31750">
              <a:solidFill>
                <a:schemeClr val="tx1">
                  <a:lumMod val="95000"/>
                  <a:lumOff val="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Egyenes összekötő nyíllal 21"/>
            <p:cNvCxnSpPr/>
            <p:nvPr/>
          </p:nvCxnSpPr>
          <p:spPr>
            <a:xfrm flipV="1">
              <a:off x="7374142" y="2838068"/>
              <a:ext cx="2862246" cy="264865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Egyenes összekötő nyíllal 23"/>
            <p:cNvCxnSpPr>
              <a:endCxn id="17" idx="1"/>
            </p:cNvCxnSpPr>
            <p:nvPr/>
          </p:nvCxnSpPr>
          <p:spPr>
            <a:xfrm>
              <a:off x="7374142" y="3508349"/>
              <a:ext cx="2862902" cy="0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Egyenes összekötő nyíllal 25"/>
            <p:cNvCxnSpPr/>
            <p:nvPr/>
          </p:nvCxnSpPr>
          <p:spPr>
            <a:xfrm>
              <a:off x="7374142" y="3892109"/>
              <a:ext cx="2862246" cy="294520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Csoportba foglalás 31"/>
          <p:cNvGrpSpPr/>
          <p:nvPr/>
        </p:nvGrpSpPr>
        <p:grpSpPr>
          <a:xfrm>
            <a:off x="1111213" y="2650812"/>
            <a:ext cx="2808312" cy="2313050"/>
            <a:chOff x="1271464" y="2401188"/>
            <a:chExt cx="2808312" cy="2313050"/>
          </a:xfrm>
        </p:grpSpPr>
        <p:sp>
          <p:nvSpPr>
            <p:cNvPr id="28" name="Téglalap 27"/>
            <p:cNvSpPr/>
            <p:nvPr/>
          </p:nvSpPr>
          <p:spPr>
            <a:xfrm>
              <a:off x="1271464" y="2859057"/>
              <a:ext cx="2808312" cy="1434039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Szövegdoboz 28"/>
            <p:cNvSpPr txBox="1"/>
            <p:nvPr/>
          </p:nvSpPr>
          <p:spPr>
            <a:xfrm>
              <a:off x="1703512" y="3315934"/>
              <a:ext cx="19442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dirty="0">
                  <a:solidFill>
                    <a:schemeClr val="bg1"/>
                  </a:solidFill>
                </a:rPr>
                <a:t>FÜGGVÉNY f:</a:t>
              </a:r>
              <a:r>
                <a:rPr lang="hu-HU" dirty="0"/>
                <a:t>:</a:t>
              </a:r>
              <a:endParaRPr lang="en-US" dirty="0"/>
            </a:p>
          </p:txBody>
        </p:sp>
        <p:sp>
          <p:nvSpPr>
            <p:cNvPr id="30" name="Trapezoid 29"/>
            <p:cNvSpPr/>
            <p:nvPr/>
          </p:nvSpPr>
          <p:spPr>
            <a:xfrm>
              <a:off x="3197642" y="4265498"/>
              <a:ext cx="648072" cy="448740"/>
            </a:xfrm>
            <a:prstGeom prst="trapezoid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Trapezoid 30"/>
            <p:cNvSpPr/>
            <p:nvPr/>
          </p:nvSpPr>
          <p:spPr>
            <a:xfrm rot="10800000">
              <a:off x="1339880" y="2401188"/>
              <a:ext cx="648000" cy="450000"/>
            </a:xfrm>
            <a:prstGeom prst="trapezoid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3" name="Szövegdoboz 32"/>
          <p:cNvSpPr txBox="1"/>
          <p:nvPr/>
        </p:nvSpPr>
        <p:spPr>
          <a:xfrm>
            <a:off x="515387" y="1636426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i="1" dirty="0"/>
              <a:t>FÜGGETLEN VÁLTOZÓ</a:t>
            </a:r>
          </a:p>
          <a:p>
            <a:r>
              <a:rPr lang="hu-HU" b="1" i="1" dirty="0"/>
              <a:t>INPUT</a:t>
            </a:r>
            <a:endParaRPr lang="en-US" b="1" i="1" dirty="0"/>
          </a:p>
        </p:txBody>
      </p:sp>
      <p:sp>
        <p:nvSpPr>
          <p:cNvPr id="34" name="Szövegdoboz 33"/>
          <p:cNvSpPr txBox="1"/>
          <p:nvPr/>
        </p:nvSpPr>
        <p:spPr>
          <a:xfrm>
            <a:off x="2461327" y="5556555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i="1" dirty="0"/>
              <a:t>Függő változó </a:t>
            </a:r>
          </a:p>
          <a:p>
            <a:r>
              <a:rPr lang="hu-HU" b="1" i="1" dirty="0"/>
              <a:t>OUTPUT</a:t>
            </a:r>
            <a:endParaRPr lang="en-US" b="1" i="1" dirty="0"/>
          </a:p>
        </p:txBody>
      </p:sp>
      <p:sp>
        <p:nvSpPr>
          <p:cNvPr id="35" name="Szövegdoboz 34"/>
          <p:cNvSpPr txBox="1"/>
          <p:nvPr/>
        </p:nvSpPr>
        <p:spPr>
          <a:xfrm>
            <a:off x="1327237" y="2110812"/>
            <a:ext cx="3402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dirty="0">
                <a:solidFill>
                  <a:schemeClr val="accent1">
                    <a:lumMod val="75000"/>
                  </a:schemeClr>
                </a:solidFill>
              </a:rPr>
              <a:t>x</a:t>
            </a:r>
            <a:endParaRPr 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6" name="Szövegdoboz 35"/>
          <p:cNvSpPr txBox="1"/>
          <p:nvPr/>
        </p:nvSpPr>
        <p:spPr>
          <a:xfrm>
            <a:off x="2657589" y="5048943"/>
            <a:ext cx="13141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dirty="0">
                <a:solidFill>
                  <a:schemeClr val="accent2">
                    <a:lumMod val="75000"/>
                  </a:schemeClr>
                </a:solidFill>
              </a:rPr>
              <a:t>f(x)  y</a:t>
            </a:r>
            <a:endParaRPr lang="en-US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38" name="Táblázat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2247761"/>
              </p:ext>
            </p:extLst>
          </p:nvPr>
        </p:nvGraphicFramePr>
        <p:xfrm>
          <a:off x="9768408" y="2695089"/>
          <a:ext cx="2141254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0019">
                  <a:extLst>
                    <a:ext uri="{9D8B030D-6E8A-4147-A177-3AD203B41FA5}">
                      <a16:colId xmlns:a16="http://schemas.microsoft.com/office/drawing/2014/main" val="986123819"/>
                    </a:ext>
                  </a:extLst>
                </a:gridCol>
                <a:gridCol w="1481235">
                  <a:extLst>
                    <a:ext uri="{9D8B030D-6E8A-4147-A177-3AD203B41FA5}">
                      <a16:colId xmlns:a16="http://schemas.microsoft.com/office/drawing/2014/main" val="33998915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hu-HU" dirty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f(x)</a:t>
                      </a:r>
                      <a:r>
                        <a:rPr lang="hu-HU" baseline="0" dirty="0"/>
                        <a:t> </a:t>
                      </a:r>
                      <a:r>
                        <a:rPr lang="hu-HU" baseline="0" dirty="0" err="1"/>
                        <a:t>or</a:t>
                      </a:r>
                      <a:r>
                        <a:rPr lang="hu-HU" baseline="0" dirty="0"/>
                        <a:t> 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26024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Piros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34590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Narancs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33133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Zöld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38612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kék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8325612"/>
                  </a:ext>
                </a:extLst>
              </a:tr>
            </a:tbl>
          </a:graphicData>
        </a:graphic>
      </p:graphicFrame>
      <p:sp>
        <p:nvSpPr>
          <p:cNvPr id="39" name="Szövegdoboz 38"/>
          <p:cNvSpPr txBox="1"/>
          <p:nvPr/>
        </p:nvSpPr>
        <p:spPr>
          <a:xfrm>
            <a:off x="6002543" y="2630450"/>
            <a:ext cx="19053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hozzárendelés</a:t>
            </a:r>
            <a:endParaRPr lang="en-US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40162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Függvények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17132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dirty="0"/>
              <a:t>A függvény: egy egyértelmű hozzárendelés ahol minden az értelmezési tartomány minden egyes eleméhez egy elemet rendelünk az értékkészletből</a:t>
            </a:r>
          </a:p>
        </p:txBody>
      </p:sp>
      <p:sp>
        <p:nvSpPr>
          <p:cNvPr id="4" name="Szövegdoboz 3"/>
          <p:cNvSpPr txBox="1"/>
          <p:nvPr/>
        </p:nvSpPr>
        <p:spPr>
          <a:xfrm>
            <a:off x="838200" y="3140968"/>
            <a:ext cx="10515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/>
              <a:t>Értelmezési tartomány ( </a:t>
            </a:r>
            <a:r>
              <a:rPr lang="hu-HU" sz="2000" dirty="0" err="1"/>
              <a:t>D</a:t>
            </a:r>
            <a:r>
              <a:rPr lang="hu-HU" sz="2000" baseline="-25000" dirty="0" err="1"/>
              <a:t>f</a:t>
            </a:r>
            <a:r>
              <a:rPr lang="hu-HU" sz="2000" dirty="0"/>
              <a:t>): A H alaphalmaznak azt a részhalmazát amelyhez a képhalmaznak valamely eleme hozzá lett rendelve a függvény értelmezési </a:t>
            </a:r>
            <a:r>
              <a:rPr lang="hu-HU" sz="2000" dirty="0" err="1"/>
              <a:t>tarományának</a:t>
            </a:r>
            <a:r>
              <a:rPr lang="hu-HU" sz="2000" dirty="0"/>
              <a:t> nevezzük és </a:t>
            </a:r>
            <a:r>
              <a:rPr lang="hu-HU" sz="2000" dirty="0" err="1"/>
              <a:t>D</a:t>
            </a:r>
            <a:r>
              <a:rPr lang="hu-HU" sz="2000" baseline="-25000" dirty="0" err="1"/>
              <a:t>f</a:t>
            </a:r>
            <a:r>
              <a:rPr lang="hu-HU" sz="2000" dirty="0"/>
              <a:t>-fel jelöljük  </a:t>
            </a:r>
          </a:p>
        </p:txBody>
      </p:sp>
      <p:sp>
        <p:nvSpPr>
          <p:cNvPr id="5" name="Szövegdoboz 4"/>
          <p:cNvSpPr txBox="1"/>
          <p:nvPr/>
        </p:nvSpPr>
        <p:spPr>
          <a:xfrm>
            <a:off x="838200" y="4077072"/>
            <a:ext cx="10515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/>
              <a:t>Értékkészlet ( </a:t>
            </a:r>
            <a:r>
              <a:rPr lang="hu-HU" sz="2000" dirty="0" err="1"/>
              <a:t>R</a:t>
            </a:r>
            <a:r>
              <a:rPr lang="hu-HU" sz="2000" baseline="-25000" dirty="0" err="1"/>
              <a:t>f</a:t>
            </a:r>
            <a:r>
              <a:rPr lang="hu-HU" sz="2000" dirty="0"/>
              <a:t>): A képhalmaz a függvény helyettesítési értékeit tartalmazó részét a függvény értékkészletének nevezzük és </a:t>
            </a:r>
            <a:r>
              <a:rPr lang="hu-HU" sz="2000" dirty="0" err="1"/>
              <a:t>R</a:t>
            </a:r>
            <a:r>
              <a:rPr lang="hu-HU" sz="2000" baseline="-25000" dirty="0" err="1"/>
              <a:t>f</a:t>
            </a:r>
            <a:r>
              <a:rPr lang="hu-HU" sz="2000" dirty="0"/>
              <a:t>-fel jelöljük</a:t>
            </a:r>
          </a:p>
        </p:txBody>
      </p:sp>
    </p:spTree>
    <p:extLst>
      <p:ext uri="{BB962C8B-B14F-4D97-AF65-F5344CB8AC3E}">
        <p14:creationId xmlns:p14="http://schemas.microsoft.com/office/powerpoint/2010/main" val="8370017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0E7E6-D1AC-4DC3-B6DC-2D5CE213EE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Összetett függvények</a:t>
            </a:r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1B03DAFC-8D65-4AC6-81BB-088389B8FFC6}"/>
              </a:ext>
            </a:extLst>
          </p:cNvPr>
          <p:cNvSpPr/>
          <p:nvPr/>
        </p:nvSpPr>
        <p:spPr>
          <a:xfrm>
            <a:off x="1775520" y="2065386"/>
            <a:ext cx="1911849" cy="35958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2699B5C-1018-4973-B3E3-A9F05D11236A}"/>
              </a:ext>
            </a:extLst>
          </p:cNvPr>
          <p:cNvSpPr/>
          <p:nvPr/>
        </p:nvSpPr>
        <p:spPr>
          <a:xfrm>
            <a:off x="5087888" y="2213943"/>
            <a:ext cx="1008112" cy="1791121"/>
          </a:xfrm>
          <a:prstGeom prst="ellipse">
            <a:avLst/>
          </a:prstGeom>
          <a:solidFill>
            <a:schemeClr val="accent1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06825559-4EBA-4B43-9246-B176C9B29A3D}"/>
              </a:ext>
            </a:extLst>
          </p:cNvPr>
          <p:cNvSpPr/>
          <p:nvPr/>
        </p:nvSpPr>
        <p:spPr>
          <a:xfrm>
            <a:off x="5080614" y="3438011"/>
            <a:ext cx="1008112" cy="1791121"/>
          </a:xfrm>
          <a:prstGeom prst="ellipse">
            <a:avLst/>
          </a:prstGeom>
          <a:solidFill>
            <a:schemeClr val="accent1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86FD80A6-2A55-4887-A40E-1CFFB65487F7}"/>
              </a:ext>
            </a:extLst>
          </p:cNvPr>
          <p:cNvCxnSpPr/>
          <p:nvPr/>
        </p:nvCxnSpPr>
        <p:spPr>
          <a:xfrm>
            <a:off x="3075301" y="2708920"/>
            <a:ext cx="2300619" cy="0"/>
          </a:xfrm>
          <a:prstGeom prst="straightConnector1">
            <a:avLst/>
          </a:prstGeom>
          <a:ln w="60325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3EC7A360-BA31-468A-A894-CCAA7A1C4F62}"/>
              </a:ext>
            </a:extLst>
          </p:cNvPr>
          <p:cNvSpPr txBox="1"/>
          <p:nvPr/>
        </p:nvSpPr>
        <p:spPr>
          <a:xfrm>
            <a:off x="2473142" y="2287644"/>
            <a:ext cx="516603" cy="379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="1" baseline="-25000" dirty="0"/>
              <a:t>Dg</a:t>
            </a:r>
            <a:endParaRPr lang="en-US" sz="2800" b="1" baseline="-25000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6A1F7F35-7966-4E8B-81C4-D8465EEC4F54}"/>
              </a:ext>
            </a:extLst>
          </p:cNvPr>
          <p:cNvCxnSpPr/>
          <p:nvPr/>
        </p:nvCxnSpPr>
        <p:spPr>
          <a:xfrm>
            <a:off x="5867073" y="4672439"/>
            <a:ext cx="2300619" cy="0"/>
          </a:xfrm>
          <a:prstGeom prst="straightConnector1">
            <a:avLst/>
          </a:prstGeom>
          <a:ln w="60325">
            <a:solidFill>
              <a:srgbClr val="D32E2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7DEAE922-0D35-4ABC-9636-229442533FCD}"/>
              </a:ext>
            </a:extLst>
          </p:cNvPr>
          <p:cNvSpPr txBox="1"/>
          <p:nvPr/>
        </p:nvSpPr>
        <p:spPr>
          <a:xfrm>
            <a:off x="5375920" y="2215830"/>
            <a:ext cx="6120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="1" dirty="0" err="1"/>
              <a:t>R</a:t>
            </a:r>
            <a:r>
              <a:rPr lang="hu-HU" sz="2800" b="1" baseline="-25000" dirty="0" err="1"/>
              <a:t>g</a:t>
            </a:r>
            <a:endParaRPr lang="en-US" sz="2800" b="1" baseline="-250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BF940C3-6B93-45D4-A8E1-3F5A108B37E8}"/>
              </a:ext>
            </a:extLst>
          </p:cNvPr>
          <p:cNvSpPr txBox="1"/>
          <p:nvPr/>
        </p:nvSpPr>
        <p:spPr>
          <a:xfrm>
            <a:off x="6761580" y="4104245"/>
            <a:ext cx="3203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g</a:t>
            </a:r>
            <a:endParaRPr lang="en-US" sz="2400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A8FEA43-144B-4CA7-A442-E39379CA7000}"/>
              </a:ext>
            </a:extLst>
          </p:cNvPr>
          <p:cNvSpPr/>
          <p:nvPr/>
        </p:nvSpPr>
        <p:spPr>
          <a:xfrm>
            <a:off x="2126649" y="3352455"/>
            <a:ext cx="1209588" cy="121807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FA6A15B-F193-4BB0-8788-934BAF44729E}"/>
              </a:ext>
            </a:extLst>
          </p:cNvPr>
          <p:cNvSpPr/>
          <p:nvPr/>
        </p:nvSpPr>
        <p:spPr>
          <a:xfrm>
            <a:off x="7824192" y="3209185"/>
            <a:ext cx="1911849" cy="3595861"/>
          </a:xfrm>
          <a:prstGeom prst="ellipse">
            <a:avLst/>
          </a:prstGeom>
          <a:solidFill>
            <a:schemeClr val="accent1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14E4A1F-1417-4E78-896D-974A13D6AB60}"/>
              </a:ext>
            </a:extLst>
          </p:cNvPr>
          <p:cNvSpPr txBox="1"/>
          <p:nvPr/>
        </p:nvSpPr>
        <p:spPr>
          <a:xfrm>
            <a:off x="2455959" y="3729274"/>
            <a:ext cx="594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/>
              <a:t>D</a:t>
            </a:r>
            <a:r>
              <a:rPr lang="hu-HU" i="1" baseline="-25000" dirty="0" err="1"/>
              <a:t>f</a:t>
            </a:r>
            <a:r>
              <a:rPr lang="hu-HU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○g</a:t>
            </a:r>
            <a:endParaRPr lang="en-US" i="1" baseline="-250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916BDDE-2093-40AC-B805-2824FD6E2247}"/>
              </a:ext>
            </a:extLst>
          </p:cNvPr>
          <p:cNvSpPr txBox="1"/>
          <p:nvPr/>
        </p:nvSpPr>
        <p:spPr>
          <a:xfrm>
            <a:off x="4097023" y="2236934"/>
            <a:ext cx="216024" cy="379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aseline="-25000" dirty="0"/>
              <a:t>f</a:t>
            </a:r>
            <a:endParaRPr lang="en-US" sz="2800" baseline="-250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A1536F5-904A-40FB-8152-0EF44DDF50CE}"/>
              </a:ext>
            </a:extLst>
          </p:cNvPr>
          <p:cNvSpPr txBox="1"/>
          <p:nvPr/>
        </p:nvSpPr>
        <p:spPr>
          <a:xfrm>
            <a:off x="5383194" y="4333571"/>
            <a:ext cx="6361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/>
              <a:t>D</a:t>
            </a:r>
            <a:r>
              <a:rPr lang="hu-HU" baseline="-25000" dirty="0" err="1"/>
              <a:t>f</a:t>
            </a:r>
            <a:endParaRPr lang="en-US" baseline="-25000" dirty="0"/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31EB9F5D-1522-4E37-887C-A3457A7425AC}"/>
              </a:ext>
            </a:extLst>
          </p:cNvPr>
          <p:cNvCxnSpPr/>
          <p:nvPr/>
        </p:nvCxnSpPr>
        <p:spPr>
          <a:xfrm>
            <a:off x="3162737" y="3729274"/>
            <a:ext cx="2300619" cy="0"/>
          </a:xfrm>
          <a:prstGeom prst="straightConnector1">
            <a:avLst/>
          </a:prstGeom>
          <a:ln w="60325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C45F1B77-1C5B-49AC-BE5C-5D56F687777B}"/>
              </a:ext>
            </a:extLst>
          </p:cNvPr>
          <p:cNvCxnSpPr>
            <a:cxnSpLocks/>
          </p:cNvCxnSpPr>
          <p:nvPr/>
        </p:nvCxnSpPr>
        <p:spPr>
          <a:xfrm>
            <a:off x="5701280" y="3751787"/>
            <a:ext cx="2987008" cy="0"/>
          </a:xfrm>
          <a:prstGeom prst="straightConnector1">
            <a:avLst/>
          </a:prstGeom>
          <a:ln w="60325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767B5C6A-D2E7-408E-9822-888EC4B6D162}"/>
              </a:ext>
            </a:extLst>
          </p:cNvPr>
          <p:cNvSpPr txBox="1"/>
          <p:nvPr/>
        </p:nvSpPr>
        <p:spPr>
          <a:xfrm>
            <a:off x="8544272" y="5661247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="1" dirty="0"/>
              <a:t>R</a:t>
            </a:r>
            <a:r>
              <a:rPr lang="hu-HU" sz="2800" b="1" baseline="-25000" dirty="0"/>
              <a:t>f</a:t>
            </a:r>
            <a:endParaRPr lang="en-US" sz="2800" b="1" baseline="-25000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BA1044B7-BCC2-41F4-99CD-57A9E8C1CFD5}"/>
              </a:ext>
            </a:extLst>
          </p:cNvPr>
          <p:cNvSpPr/>
          <p:nvPr/>
        </p:nvSpPr>
        <p:spPr>
          <a:xfrm>
            <a:off x="8328248" y="3438011"/>
            <a:ext cx="1008112" cy="999101"/>
          </a:xfrm>
          <a:prstGeom prst="ellipse">
            <a:avLst/>
          </a:prstGeom>
          <a:solidFill>
            <a:srgbClr val="008000">
              <a:alpha val="50000"/>
            </a:srgbClr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E19310E-088A-4CAE-AED7-6687EE5EA289}"/>
              </a:ext>
            </a:extLst>
          </p:cNvPr>
          <p:cNvSpPr txBox="1"/>
          <p:nvPr/>
        </p:nvSpPr>
        <p:spPr>
          <a:xfrm>
            <a:off x="8564093" y="372927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/>
              <a:t>R</a:t>
            </a:r>
            <a:r>
              <a:rPr lang="hu-HU" baseline="-25000" dirty="0" err="1"/>
              <a:t>f</a:t>
            </a:r>
            <a:r>
              <a:rPr lang="hu-HU" baseline="-25000" dirty="0" err="1">
                <a:cs typeface="Times New Roman" panose="02020603050405020304" pitchFamily="18" charset="0"/>
              </a:rPr>
              <a:t>○g</a:t>
            </a:r>
            <a:endParaRPr lang="en-US" baseline="-25000" dirty="0"/>
          </a:p>
        </p:txBody>
      </p:sp>
    </p:spTree>
    <p:extLst>
      <p:ext uri="{BB962C8B-B14F-4D97-AF65-F5344CB8AC3E}">
        <p14:creationId xmlns:p14="http://schemas.microsoft.com/office/powerpoint/2010/main" val="32130872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34F3C-1BE4-484A-80CD-5E2852B97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Függvények periodicitása</a:t>
            </a:r>
            <a:endParaRPr lang="en-US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0432C97D-94BE-4341-86AA-8B874AEEEF9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695399" y="4581128"/>
            <a:ext cx="6786027" cy="1909289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3BE6D004-95A3-4954-8447-FA0B0B39EDF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7436320" y="2852936"/>
            <a:ext cx="4060281" cy="400506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2BCF344-01B0-41F1-B882-7AFBCA50D688}"/>
              </a:ext>
            </a:extLst>
          </p:cNvPr>
          <p:cNvSpPr txBox="1"/>
          <p:nvPr/>
        </p:nvSpPr>
        <p:spPr>
          <a:xfrm>
            <a:off x="838200" y="1690688"/>
            <a:ext cx="69859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A függvény periodikus ha létezik egy olyan szám amelyet ha hozzáadunk az értékkészlet eleméhez a függvény ugyan azt a számot rendeli hozzá.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16620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743425" y="332656"/>
            <a:ext cx="82809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/>
              <a:t>Koordináta rendszer</a:t>
            </a:r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1916832"/>
            <a:ext cx="4494237" cy="4494237"/>
          </a:xfrm>
          <a:prstGeom prst="rect">
            <a:avLst/>
          </a:prstGeom>
        </p:spPr>
      </p:pic>
      <p:sp>
        <p:nvSpPr>
          <p:cNvPr id="8" name="Szövegdoboz 7"/>
          <p:cNvSpPr txBox="1"/>
          <p:nvPr/>
        </p:nvSpPr>
        <p:spPr>
          <a:xfrm>
            <a:off x="2711624" y="1685999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/>
              <a:t>2D</a:t>
            </a:r>
            <a:endParaRPr lang="en-US" sz="2400" b="1" dirty="0"/>
          </a:p>
        </p:txBody>
      </p:sp>
      <p:pic>
        <p:nvPicPr>
          <p:cNvPr id="9" name="Kép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016" y="1772816"/>
            <a:ext cx="4968552" cy="4922225"/>
          </a:xfrm>
          <a:prstGeom prst="rect">
            <a:avLst/>
          </a:prstGeom>
        </p:spPr>
      </p:pic>
      <p:sp>
        <p:nvSpPr>
          <p:cNvPr id="10" name="Szövegdoboz 9"/>
          <p:cNvSpPr txBox="1"/>
          <p:nvPr/>
        </p:nvSpPr>
        <p:spPr>
          <a:xfrm>
            <a:off x="7205861" y="1685999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/>
              <a:t>3D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7342452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939486" y="300054"/>
            <a:ext cx="61926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dirty="0"/>
              <a:t>Trigonometrikus függvények</a:t>
            </a:r>
          </a:p>
          <a:p>
            <a:endParaRPr lang="en-US" dirty="0"/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987" y="1268760"/>
            <a:ext cx="3748927" cy="2347657"/>
          </a:xfrm>
          <a:prstGeom prst="rect">
            <a:avLst/>
          </a:prstGeom>
        </p:spPr>
      </p:pic>
      <p:sp>
        <p:nvSpPr>
          <p:cNvPr id="11" name="Szövegdoboz 10"/>
          <p:cNvSpPr txBox="1"/>
          <p:nvPr/>
        </p:nvSpPr>
        <p:spPr>
          <a:xfrm>
            <a:off x="5696482" y="1106609"/>
            <a:ext cx="22391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rgbClr val="FF0000"/>
                </a:solidFill>
              </a:rPr>
              <a:t>sin</a:t>
            </a:r>
            <a:r>
              <a:rPr lang="hu-HU" dirty="0"/>
              <a:t>(</a:t>
            </a:r>
            <a:r>
              <a:rPr lang="el-GR" dirty="0">
                <a:solidFill>
                  <a:srgbClr val="0000FF"/>
                </a:solidFill>
              </a:rPr>
              <a:t>α</a:t>
            </a:r>
            <a:r>
              <a:rPr lang="hu-HU" dirty="0"/>
              <a:t>)=a/c</a:t>
            </a:r>
          </a:p>
          <a:p>
            <a:r>
              <a:rPr lang="hu-HU" dirty="0">
                <a:solidFill>
                  <a:schemeClr val="accent2">
                    <a:lumMod val="75000"/>
                  </a:schemeClr>
                </a:solidFill>
              </a:rPr>
              <a:t>cos</a:t>
            </a:r>
            <a:r>
              <a:rPr lang="hu-HU" dirty="0"/>
              <a:t>(</a:t>
            </a:r>
            <a:r>
              <a:rPr lang="el-GR" dirty="0">
                <a:solidFill>
                  <a:srgbClr val="0000FF"/>
                </a:solidFill>
              </a:rPr>
              <a:t>α</a:t>
            </a:r>
            <a:r>
              <a:rPr lang="hu-HU" dirty="0"/>
              <a:t>)=b/c</a:t>
            </a:r>
          </a:p>
          <a:p>
            <a:r>
              <a:rPr lang="hu-HU" dirty="0" err="1">
                <a:solidFill>
                  <a:srgbClr val="008000"/>
                </a:solidFill>
              </a:rPr>
              <a:t>tg</a:t>
            </a:r>
            <a:r>
              <a:rPr lang="hu-HU" dirty="0"/>
              <a:t>(</a:t>
            </a:r>
            <a:r>
              <a:rPr lang="el-GR" dirty="0">
                <a:solidFill>
                  <a:srgbClr val="0000FF"/>
                </a:solidFill>
              </a:rPr>
              <a:t>α</a:t>
            </a:r>
            <a:r>
              <a:rPr lang="hu-HU" dirty="0"/>
              <a:t>)=</a:t>
            </a:r>
            <a:r>
              <a:rPr lang="hu-HU" dirty="0">
                <a:solidFill>
                  <a:srgbClr val="008000"/>
                </a:solidFill>
              </a:rPr>
              <a:t>tan</a:t>
            </a:r>
            <a:r>
              <a:rPr lang="hu-HU" dirty="0"/>
              <a:t>(</a:t>
            </a:r>
            <a:r>
              <a:rPr lang="el-GR" dirty="0">
                <a:solidFill>
                  <a:srgbClr val="0000FF"/>
                </a:solidFill>
              </a:rPr>
              <a:t>α</a:t>
            </a:r>
            <a:r>
              <a:rPr lang="hu-HU" dirty="0"/>
              <a:t>)=</a:t>
            </a:r>
            <a:r>
              <a:rPr lang="hu-HU" dirty="0">
                <a:solidFill>
                  <a:srgbClr val="008000"/>
                </a:solidFill>
              </a:rPr>
              <a:t>a/b</a:t>
            </a:r>
          </a:p>
          <a:p>
            <a:r>
              <a:rPr lang="hu-HU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ctg</a:t>
            </a:r>
            <a:r>
              <a:rPr lang="hu-HU" dirty="0"/>
              <a:t>(</a:t>
            </a:r>
            <a:r>
              <a:rPr lang="el-GR" dirty="0">
                <a:solidFill>
                  <a:srgbClr val="0000FF"/>
                </a:solidFill>
              </a:rPr>
              <a:t>α</a:t>
            </a:r>
            <a:r>
              <a:rPr lang="hu-HU" dirty="0"/>
              <a:t>)=b/a</a:t>
            </a:r>
            <a:endParaRPr lang="en-US" dirty="0"/>
          </a:p>
        </p:txBody>
      </p:sp>
      <p:pic>
        <p:nvPicPr>
          <p:cNvPr id="13" name="Kép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4090831"/>
            <a:ext cx="4047134" cy="1969618"/>
          </a:xfrm>
          <a:prstGeom prst="rect">
            <a:avLst/>
          </a:prstGeom>
        </p:spPr>
      </p:pic>
      <p:sp>
        <p:nvSpPr>
          <p:cNvPr id="14" name="Rectangle 73"/>
          <p:cNvSpPr/>
          <p:nvPr/>
        </p:nvSpPr>
        <p:spPr>
          <a:xfrm rot="16200000">
            <a:off x="3510352" y="1764331"/>
            <a:ext cx="27100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i="1" dirty="0"/>
              <a:t>szöggel szemközti befogó</a:t>
            </a:r>
            <a:endParaRPr lang="en-US" sz="1600" dirty="0"/>
          </a:p>
        </p:txBody>
      </p:sp>
      <p:sp>
        <p:nvSpPr>
          <p:cNvPr id="15" name="Rectangle 72"/>
          <p:cNvSpPr/>
          <p:nvPr/>
        </p:nvSpPr>
        <p:spPr>
          <a:xfrm>
            <a:off x="1703512" y="3533845"/>
            <a:ext cx="18696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i="1" dirty="0" err="1"/>
              <a:t>szög</a:t>
            </a:r>
            <a:r>
              <a:rPr lang="fr-FR" sz="1600" i="1" dirty="0"/>
              <a:t> </a:t>
            </a:r>
            <a:r>
              <a:rPr lang="fr-FR" sz="1600" i="1" dirty="0" err="1"/>
              <a:t>melletti</a:t>
            </a:r>
            <a:r>
              <a:rPr lang="fr-FR" sz="1600" i="1" dirty="0"/>
              <a:t> </a:t>
            </a:r>
            <a:r>
              <a:rPr lang="fr-FR" sz="1600" i="1" dirty="0" err="1"/>
              <a:t>befogó</a:t>
            </a:r>
            <a:endParaRPr lang="en-US" sz="1600" dirty="0"/>
          </a:p>
        </p:txBody>
      </p:sp>
      <p:sp>
        <p:nvSpPr>
          <p:cNvPr id="17" name="Rectangle 74"/>
          <p:cNvSpPr/>
          <p:nvPr/>
        </p:nvSpPr>
        <p:spPr>
          <a:xfrm rot="19495013">
            <a:off x="1887704" y="1523964"/>
            <a:ext cx="74216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i="1" dirty="0" err="1"/>
              <a:t>átfogó</a:t>
            </a:r>
            <a:endParaRPr lang="en-US" sz="1600" dirty="0"/>
          </a:p>
        </p:txBody>
      </p:sp>
      <p:sp>
        <p:nvSpPr>
          <p:cNvPr id="18" name="Szövegdoboz 17"/>
          <p:cNvSpPr txBox="1"/>
          <p:nvPr/>
        </p:nvSpPr>
        <p:spPr>
          <a:xfrm>
            <a:off x="4007768" y="3616417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rgbClr val="0000FF"/>
                </a:solidFill>
              </a:rPr>
              <a:t>E </a:t>
            </a:r>
            <a:r>
              <a:rPr lang="hu-HU" dirty="0"/>
              <a:t>alfa irányszögű egységvektor</a:t>
            </a:r>
          </a:p>
          <a:p>
            <a:r>
              <a:rPr lang="hu-HU" dirty="0"/>
              <a:t>sin(</a:t>
            </a:r>
            <a:r>
              <a:rPr lang="el-GR" dirty="0"/>
              <a:t>α</a:t>
            </a:r>
            <a:r>
              <a:rPr lang="hu-HU" dirty="0"/>
              <a:t>)=E</a:t>
            </a:r>
            <a:r>
              <a:rPr lang="hu-HU" baseline="-25000" dirty="0"/>
              <a:t>2</a:t>
            </a:r>
          </a:p>
          <a:p>
            <a:r>
              <a:rPr lang="hu-HU" dirty="0"/>
              <a:t>cos(</a:t>
            </a:r>
            <a:r>
              <a:rPr lang="el-GR" dirty="0"/>
              <a:t>α</a:t>
            </a:r>
            <a:r>
              <a:rPr lang="hu-HU" dirty="0"/>
              <a:t>)=E</a:t>
            </a:r>
            <a:r>
              <a:rPr lang="hu-HU" baseline="-25000" dirty="0"/>
              <a:t>1</a:t>
            </a:r>
          </a:p>
          <a:p>
            <a:r>
              <a:rPr lang="hu-HU" dirty="0" err="1"/>
              <a:t>tg</a:t>
            </a:r>
            <a:r>
              <a:rPr lang="hu-HU" dirty="0"/>
              <a:t>(</a:t>
            </a:r>
            <a:r>
              <a:rPr lang="el-GR" dirty="0"/>
              <a:t>α</a:t>
            </a:r>
            <a:r>
              <a:rPr lang="hu-HU" dirty="0"/>
              <a:t>)=E</a:t>
            </a:r>
            <a:r>
              <a:rPr lang="hu-HU" baseline="-25000" dirty="0"/>
              <a:t>2</a:t>
            </a:r>
            <a:r>
              <a:rPr lang="hu-HU" dirty="0"/>
              <a:t>/E</a:t>
            </a:r>
            <a:r>
              <a:rPr lang="hu-HU" baseline="-25000" dirty="0"/>
              <a:t>1</a:t>
            </a:r>
            <a:endParaRPr lang="en-US" baseline="-25000" dirty="0"/>
          </a:p>
        </p:txBody>
      </p:sp>
    </p:spTree>
    <p:extLst>
      <p:ext uri="{BB962C8B-B14F-4D97-AF65-F5344CB8AC3E}">
        <p14:creationId xmlns:p14="http://schemas.microsoft.com/office/powerpoint/2010/main" val="8609844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623392" y="476672"/>
            <a:ext cx="619268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Trigonometrikus függvények</a:t>
            </a:r>
          </a:p>
          <a:p>
            <a:endParaRPr lang="en-US" dirty="0"/>
          </a:p>
        </p:txBody>
      </p:sp>
      <p:graphicFrame>
        <p:nvGraphicFramePr>
          <p:cNvPr id="4" name="Tábláza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6762281"/>
              </p:ext>
            </p:extLst>
          </p:nvPr>
        </p:nvGraphicFramePr>
        <p:xfrm>
          <a:off x="7638019" y="4077072"/>
          <a:ext cx="4260777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0110">
                  <a:extLst>
                    <a:ext uri="{9D8B030D-6E8A-4147-A177-3AD203B41FA5}">
                      <a16:colId xmlns:a16="http://schemas.microsoft.com/office/drawing/2014/main" val="834206281"/>
                    </a:ext>
                  </a:extLst>
                </a:gridCol>
                <a:gridCol w="1290447">
                  <a:extLst>
                    <a:ext uri="{9D8B030D-6E8A-4147-A177-3AD203B41FA5}">
                      <a16:colId xmlns:a16="http://schemas.microsoft.com/office/drawing/2014/main" val="764501977"/>
                    </a:ext>
                  </a:extLst>
                </a:gridCol>
                <a:gridCol w="990110">
                  <a:extLst>
                    <a:ext uri="{9D8B030D-6E8A-4147-A177-3AD203B41FA5}">
                      <a16:colId xmlns:a16="http://schemas.microsoft.com/office/drawing/2014/main" val="3044191208"/>
                    </a:ext>
                  </a:extLst>
                </a:gridCol>
                <a:gridCol w="990110">
                  <a:extLst>
                    <a:ext uri="{9D8B030D-6E8A-4147-A177-3AD203B41FA5}">
                      <a16:colId xmlns:a16="http://schemas.microsoft.com/office/drawing/2014/main" val="1641972537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r>
                        <a:rPr lang="hu-HU" dirty="0"/>
                        <a:t>szög(</a:t>
                      </a:r>
                      <a:r>
                        <a:rPr lang="en-US" sz="18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°</a:t>
                      </a:r>
                      <a:r>
                        <a:rPr lang="hu-HU" sz="18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radián(</a:t>
                      </a:r>
                      <a:r>
                        <a:rPr lang="hu-HU" dirty="0" err="1"/>
                        <a:t>rad</a:t>
                      </a:r>
                      <a:r>
                        <a:rPr lang="hu-HU" dirty="0"/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sin(</a:t>
                      </a:r>
                      <a:r>
                        <a:rPr lang="el-GR" sz="18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α</a:t>
                      </a:r>
                      <a:r>
                        <a:rPr lang="hu-HU" sz="18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tan(</a:t>
                      </a:r>
                      <a:r>
                        <a:rPr lang="el-GR" sz="18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α</a:t>
                      </a:r>
                      <a:r>
                        <a:rPr lang="hu-HU" sz="18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2718124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hu-HU" dirty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0,01745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0,01745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0,01745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419397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hu-HU" dirty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0,03491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0,03490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0,03492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9337214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hu-HU" dirty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0,05236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0,05233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0,05241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3716873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hu-HU" dirty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0,06981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0,06976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0,06993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8347974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hu-HU" dirty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0,08727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0,08716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0,08749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5558522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hu-HU" dirty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0,1745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0,1736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0,1763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4911683"/>
                  </a:ext>
                </a:extLst>
              </a:tr>
            </a:tbl>
          </a:graphicData>
        </a:graphic>
      </p:graphicFrame>
      <p:pic>
        <p:nvPicPr>
          <p:cNvPr id="8" name="Kép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987" y="1268760"/>
            <a:ext cx="3748927" cy="2347657"/>
          </a:xfrm>
          <a:prstGeom prst="rect">
            <a:avLst/>
          </a:prstGeom>
        </p:spPr>
      </p:pic>
      <p:pic>
        <p:nvPicPr>
          <p:cNvPr id="9" name="Picture 2" descr="Trigonometric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4312" y="421050"/>
            <a:ext cx="2304256" cy="2682002"/>
          </a:xfrm>
          <a:prstGeom prst="rect">
            <a:avLst/>
          </a:prstGeom>
        </p:spPr>
      </p:pic>
      <p:sp>
        <p:nvSpPr>
          <p:cNvPr id="10" name="Szövegdoboz 9"/>
          <p:cNvSpPr txBox="1"/>
          <p:nvPr/>
        </p:nvSpPr>
        <p:spPr>
          <a:xfrm>
            <a:off x="7641053" y="3258703"/>
            <a:ext cx="4362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kis szögek esetén (&lt;10</a:t>
            </a:r>
            <a:r>
              <a:rPr lang="he-IL" dirty="0"/>
              <a:t>֯</a:t>
            </a:r>
            <a:r>
              <a:rPr lang="en-US" dirty="0"/>
              <a:t>≈</a:t>
            </a:r>
            <a:r>
              <a:rPr lang="hu-HU" dirty="0"/>
              <a:t>0.2 </a:t>
            </a:r>
            <a:r>
              <a:rPr lang="hu-HU" dirty="0" err="1"/>
              <a:t>rad</a:t>
            </a:r>
            <a:r>
              <a:rPr lang="hu-HU" dirty="0"/>
              <a:t>)</a:t>
            </a:r>
          </a:p>
          <a:p>
            <a:r>
              <a:rPr lang="hu-HU" dirty="0">
                <a:solidFill>
                  <a:srgbClr val="FF0000"/>
                </a:solidFill>
              </a:rPr>
              <a:t>sin(</a:t>
            </a:r>
            <a:r>
              <a:rPr lang="el-GR" dirty="0">
                <a:solidFill>
                  <a:srgbClr val="FF0000"/>
                </a:solidFill>
              </a:rPr>
              <a:t>α</a:t>
            </a:r>
            <a:r>
              <a:rPr lang="hu-HU" dirty="0">
                <a:solidFill>
                  <a:srgbClr val="FF0000"/>
                </a:solidFill>
              </a:rPr>
              <a:t>)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≈</a:t>
            </a:r>
            <a:r>
              <a:rPr lang="hu-HU" dirty="0"/>
              <a:t> </a:t>
            </a:r>
            <a:r>
              <a:rPr lang="el-GR" dirty="0">
                <a:solidFill>
                  <a:srgbClr val="0000FF"/>
                </a:solidFill>
              </a:rPr>
              <a:t>α</a:t>
            </a:r>
            <a:r>
              <a:rPr lang="hu-HU" dirty="0">
                <a:solidFill>
                  <a:srgbClr val="0000FF"/>
                </a:solidFill>
              </a:rPr>
              <a:t>[</a:t>
            </a:r>
            <a:r>
              <a:rPr lang="hu-HU" dirty="0" err="1">
                <a:solidFill>
                  <a:srgbClr val="0000FF"/>
                </a:solidFill>
              </a:rPr>
              <a:t>rad</a:t>
            </a:r>
            <a:r>
              <a:rPr lang="hu-HU" dirty="0">
                <a:solidFill>
                  <a:srgbClr val="0000FF"/>
                </a:solidFill>
              </a:rPr>
              <a:t>] </a:t>
            </a:r>
            <a:r>
              <a:rPr lang="en-US" dirty="0"/>
              <a:t>≈</a:t>
            </a:r>
            <a:r>
              <a:rPr lang="hu-HU" dirty="0">
                <a:solidFill>
                  <a:srgbClr val="008000"/>
                </a:solidFill>
              </a:rPr>
              <a:t>tan(</a:t>
            </a:r>
            <a:r>
              <a:rPr lang="el-GR" dirty="0">
                <a:solidFill>
                  <a:srgbClr val="008000"/>
                </a:solidFill>
              </a:rPr>
              <a:t>α</a:t>
            </a:r>
            <a:r>
              <a:rPr lang="hu-HU" dirty="0">
                <a:solidFill>
                  <a:srgbClr val="008000"/>
                </a:solidFill>
              </a:rPr>
              <a:t>)</a:t>
            </a:r>
            <a:endParaRPr lang="en-US" dirty="0">
              <a:solidFill>
                <a:srgbClr val="008000"/>
              </a:solidFill>
            </a:endParaRPr>
          </a:p>
        </p:txBody>
      </p:sp>
      <p:sp>
        <p:nvSpPr>
          <p:cNvPr id="11" name="Szövegdoboz 10"/>
          <p:cNvSpPr txBox="1"/>
          <p:nvPr/>
        </p:nvSpPr>
        <p:spPr>
          <a:xfrm>
            <a:off x="5696482" y="1106609"/>
            <a:ext cx="22391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rgbClr val="FF0000"/>
                </a:solidFill>
              </a:rPr>
              <a:t>sin</a:t>
            </a:r>
            <a:r>
              <a:rPr lang="hu-HU" dirty="0"/>
              <a:t>(</a:t>
            </a:r>
            <a:r>
              <a:rPr lang="el-GR" dirty="0">
                <a:solidFill>
                  <a:srgbClr val="0000FF"/>
                </a:solidFill>
              </a:rPr>
              <a:t>α</a:t>
            </a:r>
            <a:r>
              <a:rPr lang="hu-HU" dirty="0"/>
              <a:t>)=a/c</a:t>
            </a:r>
          </a:p>
          <a:p>
            <a:r>
              <a:rPr lang="hu-HU" dirty="0">
                <a:solidFill>
                  <a:schemeClr val="accent2">
                    <a:lumMod val="75000"/>
                  </a:schemeClr>
                </a:solidFill>
              </a:rPr>
              <a:t>cos</a:t>
            </a:r>
            <a:r>
              <a:rPr lang="hu-HU" dirty="0"/>
              <a:t>(</a:t>
            </a:r>
            <a:r>
              <a:rPr lang="el-GR" dirty="0">
                <a:solidFill>
                  <a:srgbClr val="0000FF"/>
                </a:solidFill>
              </a:rPr>
              <a:t>α</a:t>
            </a:r>
            <a:r>
              <a:rPr lang="hu-HU" dirty="0"/>
              <a:t>)=b/c</a:t>
            </a:r>
          </a:p>
          <a:p>
            <a:r>
              <a:rPr lang="hu-HU" dirty="0" err="1">
                <a:solidFill>
                  <a:srgbClr val="008000"/>
                </a:solidFill>
              </a:rPr>
              <a:t>tg</a:t>
            </a:r>
            <a:r>
              <a:rPr lang="hu-HU" dirty="0"/>
              <a:t>(</a:t>
            </a:r>
            <a:r>
              <a:rPr lang="el-GR" dirty="0">
                <a:solidFill>
                  <a:srgbClr val="0000FF"/>
                </a:solidFill>
              </a:rPr>
              <a:t>α</a:t>
            </a:r>
            <a:r>
              <a:rPr lang="hu-HU" dirty="0"/>
              <a:t>)=</a:t>
            </a:r>
            <a:r>
              <a:rPr lang="hu-HU" dirty="0">
                <a:solidFill>
                  <a:srgbClr val="008000"/>
                </a:solidFill>
              </a:rPr>
              <a:t>tan</a:t>
            </a:r>
            <a:r>
              <a:rPr lang="hu-HU" dirty="0"/>
              <a:t>(</a:t>
            </a:r>
            <a:r>
              <a:rPr lang="el-GR" dirty="0">
                <a:solidFill>
                  <a:srgbClr val="0000FF"/>
                </a:solidFill>
              </a:rPr>
              <a:t>α</a:t>
            </a:r>
            <a:r>
              <a:rPr lang="hu-HU" dirty="0"/>
              <a:t>)=</a:t>
            </a:r>
            <a:r>
              <a:rPr lang="hu-HU" dirty="0">
                <a:solidFill>
                  <a:srgbClr val="008000"/>
                </a:solidFill>
              </a:rPr>
              <a:t>a/b</a:t>
            </a:r>
          </a:p>
          <a:p>
            <a:r>
              <a:rPr lang="hu-HU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ctg</a:t>
            </a:r>
            <a:r>
              <a:rPr lang="hu-HU" dirty="0"/>
              <a:t>(</a:t>
            </a:r>
            <a:r>
              <a:rPr lang="el-GR" dirty="0">
                <a:solidFill>
                  <a:srgbClr val="0000FF"/>
                </a:solidFill>
              </a:rPr>
              <a:t>α</a:t>
            </a:r>
            <a:r>
              <a:rPr lang="hu-HU" dirty="0"/>
              <a:t>)=b/a</a:t>
            </a:r>
            <a:endParaRPr lang="en-US" dirty="0"/>
          </a:p>
        </p:txBody>
      </p:sp>
      <p:pic>
        <p:nvPicPr>
          <p:cNvPr id="13" name="Kép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4090831"/>
            <a:ext cx="4047134" cy="1969618"/>
          </a:xfrm>
          <a:prstGeom prst="rect">
            <a:avLst/>
          </a:prstGeom>
        </p:spPr>
      </p:pic>
      <p:sp>
        <p:nvSpPr>
          <p:cNvPr id="14" name="Rectangle 73"/>
          <p:cNvSpPr/>
          <p:nvPr/>
        </p:nvSpPr>
        <p:spPr>
          <a:xfrm rot="16200000">
            <a:off x="3510352" y="1764331"/>
            <a:ext cx="27100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i="1" dirty="0"/>
              <a:t>szöggel szemközti befogó</a:t>
            </a:r>
            <a:endParaRPr lang="en-US" sz="1600" dirty="0"/>
          </a:p>
        </p:txBody>
      </p:sp>
      <p:sp>
        <p:nvSpPr>
          <p:cNvPr id="15" name="Rectangle 72"/>
          <p:cNvSpPr/>
          <p:nvPr/>
        </p:nvSpPr>
        <p:spPr>
          <a:xfrm>
            <a:off x="1703512" y="3533845"/>
            <a:ext cx="18696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i="1" dirty="0" err="1"/>
              <a:t>szög</a:t>
            </a:r>
            <a:r>
              <a:rPr lang="fr-FR" sz="1600" i="1" dirty="0"/>
              <a:t> </a:t>
            </a:r>
            <a:r>
              <a:rPr lang="fr-FR" sz="1600" i="1" dirty="0" err="1"/>
              <a:t>melletti</a:t>
            </a:r>
            <a:r>
              <a:rPr lang="fr-FR" sz="1600" i="1" dirty="0"/>
              <a:t> </a:t>
            </a:r>
            <a:r>
              <a:rPr lang="fr-FR" sz="1600" i="1" dirty="0" err="1"/>
              <a:t>befogó</a:t>
            </a:r>
            <a:endParaRPr lang="en-US" sz="1600" dirty="0"/>
          </a:p>
        </p:txBody>
      </p:sp>
      <p:sp>
        <p:nvSpPr>
          <p:cNvPr id="17" name="Rectangle 74"/>
          <p:cNvSpPr/>
          <p:nvPr/>
        </p:nvSpPr>
        <p:spPr>
          <a:xfrm rot="19495013">
            <a:off x="1887704" y="1523964"/>
            <a:ext cx="74216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i="1" dirty="0" err="1"/>
              <a:t>átfogó</a:t>
            </a:r>
            <a:endParaRPr lang="en-US" sz="1600" dirty="0"/>
          </a:p>
        </p:txBody>
      </p:sp>
      <p:sp>
        <p:nvSpPr>
          <p:cNvPr id="12" name="Szövegdoboz 11"/>
          <p:cNvSpPr txBox="1"/>
          <p:nvPr/>
        </p:nvSpPr>
        <p:spPr>
          <a:xfrm>
            <a:off x="3547155" y="4184546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rgbClr val="0000FF"/>
                </a:solidFill>
              </a:rPr>
              <a:t>E </a:t>
            </a:r>
            <a:r>
              <a:rPr lang="hu-HU" dirty="0"/>
              <a:t>alfa irányszögű egységvektor</a:t>
            </a:r>
          </a:p>
          <a:p>
            <a:r>
              <a:rPr lang="hu-HU" dirty="0"/>
              <a:t>sin(</a:t>
            </a:r>
            <a:r>
              <a:rPr lang="el-GR" dirty="0"/>
              <a:t>α</a:t>
            </a:r>
            <a:r>
              <a:rPr lang="hu-HU" dirty="0"/>
              <a:t>)=E</a:t>
            </a:r>
            <a:r>
              <a:rPr lang="hu-HU" baseline="-25000" dirty="0"/>
              <a:t>2</a:t>
            </a:r>
          </a:p>
          <a:p>
            <a:r>
              <a:rPr lang="hu-HU" dirty="0"/>
              <a:t>cos(</a:t>
            </a:r>
            <a:r>
              <a:rPr lang="el-GR" dirty="0"/>
              <a:t>α</a:t>
            </a:r>
            <a:r>
              <a:rPr lang="hu-HU" dirty="0"/>
              <a:t>)=E</a:t>
            </a:r>
            <a:r>
              <a:rPr lang="hu-HU" baseline="-25000" dirty="0"/>
              <a:t>1</a:t>
            </a:r>
          </a:p>
          <a:p>
            <a:r>
              <a:rPr lang="hu-HU" dirty="0" err="1"/>
              <a:t>tg</a:t>
            </a:r>
            <a:r>
              <a:rPr lang="hu-HU" dirty="0"/>
              <a:t>(</a:t>
            </a:r>
            <a:r>
              <a:rPr lang="el-GR" dirty="0"/>
              <a:t>α</a:t>
            </a:r>
            <a:r>
              <a:rPr lang="hu-HU" dirty="0"/>
              <a:t>)=E</a:t>
            </a:r>
            <a:r>
              <a:rPr lang="hu-HU" baseline="-25000" dirty="0"/>
              <a:t>2</a:t>
            </a:r>
            <a:r>
              <a:rPr lang="hu-HU" dirty="0"/>
              <a:t>/E</a:t>
            </a:r>
            <a:r>
              <a:rPr lang="hu-HU" baseline="-25000" dirty="0"/>
              <a:t>1</a:t>
            </a:r>
            <a:endParaRPr lang="en-US" baseline="-25000" dirty="0"/>
          </a:p>
        </p:txBody>
      </p:sp>
    </p:spTree>
    <p:extLst>
      <p:ext uri="{BB962C8B-B14F-4D97-AF65-F5344CB8AC3E}">
        <p14:creationId xmlns:p14="http://schemas.microsoft.com/office/powerpoint/2010/main" val="30363338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623392" y="476672"/>
            <a:ext cx="619268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Trigonometrikus függvények</a:t>
            </a:r>
          </a:p>
          <a:p>
            <a:endParaRPr lang="en-US" dirty="0"/>
          </a:p>
        </p:txBody>
      </p:sp>
      <p:graphicFrame>
        <p:nvGraphicFramePr>
          <p:cNvPr id="4" name="Tábláza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6762281"/>
              </p:ext>
            </p:extLst>
          </p:nvPr>
        </p:nvGraphicFramePr>
        <p:xfrm>
          <a:off x="7638019" y="4077072"/>
          <a:ext cx="4260777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0110">
                  <a:extLst>
                    <a:ext uri="{9D8B030D-6E8A-4147-A177-3AD203B41FA5}">
                      <a16:colId xmlns:a16="http://schemas.microsoft.com/office/drawing/2014/main" val="834206281"/>
                    </a:ext>
                  </a:extLst>
                </a:gridCol>
                <a:gridCol w="1290447">
                  <a:extLst>
                    <a:ext uri="{9D8B030D-6E8A-4147-A177-3AD203B41FA5}">
                      <a16:colId xmlns:a16="http://schemas.microsoft.com/office/drawing/2014/main" val="764501977"/>
                    </a:ext>
                  </a:extLst>
                </a:gridCol>
                <a:gridCol w="990110">
                  <a:extLst>
                    <a:ext uri="{9D8B030D-6E8A-4147-A177-3AD203B41FA5}">
                      <a16:colId xmlns:a16="http://schemas.microsoft.com/office/drawing/2014/main" val="3044191208"/>
                    </a:ext>
                  </a:extLst>
                </a:gridCol>
                <a:gridCol w="990110">
                  <a:extLst>
                    <a:ext uri="{9D8B030D-6E8A-4147-A177-3AD203B41FA5}">
                      <a16:colId xmlns:a16="http://schemas.microsoft.com/office/drawing/2014/main" val="1641972537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r>
                        <a:rPr lang="hu-HU" dirty="0"/>
                        <a:t>szög(</a:t>
                      </a:r>
                      <a:r>
                        <a:rPr lang="en-US" sz="18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°</a:t>
                      </a:r>
                      <a:r>
                        <a:rPr lang="hu-HU" sz="18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radián(</a:t>
                      </a:r>
                      <a:r>
                        <a:rPr lang="hu-HU" dirty="0" err="1"/>
                        <a:t>rad</a:t>
                      </a:r>
                      <a:r>
                        <a:rPr lang="hu-HU" dirty="0"/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sin(</a:t>
                      </a:r>
                      <a:r>
                        <a:rPr lang="el-GR" sz="18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α</a:t>
                      </a:r>
                      <a:r>
                        <a:rPr lang="hu-HU" sz="18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tan(</a:t>
                      </a:r>
                      <a:r>
                        <a:rPr lang="el-GR" sz="18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α</a:t>
                      </a:r>
                      <a:r>
                        <a:rPr lang="hu-HU" sz="18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2718124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hu-HU" dirty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0,01745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0,01745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0,01745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419397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hu-HU" dirty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0,03491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0,03490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0,03492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9337214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hu-HU" dirty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0,05236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0,05233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0,05241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3716873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hu-HU" dirty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0,06981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0,06976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0,06993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8347974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hu-HU" dirty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0,08727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0,08716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0,08749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5558522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hu-HU" dirty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0,1745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0,1736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0,1763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4911683"/>
                  </a:ext>
                </a:extLst>
              </a:tr>
            </a:tbl>
          </a:graphicData>
        </a:graphic>
      </p:graphicFrame>
      <p:pic>
        <p:nvPicPr>
          <p:cNvPr id="8" name="Kép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987" y="1268760"/>
            <a:ext cx="3748927" cy="2347657"/>
          </a:xfrm>
          <a:prstGeom prst="rect">
            <a:avLst/>
          </a:prstGeom>
        </p:spPr>
      </p:pic>
      <p:pic>
        <p:nvPicPr>
          <p:cNvPr id="9" name="Picture 2" descr="Trigonometric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4540" y="260648"/>
            <a:ext cx="2304256" cy="2682002"/>
          </a:xfrm>
          <a:prstGeom prst="rect">
            <a:avLst/>
          </a:prstGeom>
        </p:spPr>
      </p:pic>
      <p:sp>
        <p:nvSpPr>
          <p:cNvPr id="10" name="Szövegdoboz 9"/>
          <p:cNvSpPr txBox="1"/>
          <p:nvPr/>
        </p:nvSpPr>
        <p:spPr>
          <a:xfrm>
            <a:off x="7641053" y="3258703"/>
            <a:ext cx="4362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kis szögek esetén (&lt;10</a:t>
            </a:r>
            <a:r>
              <a:rPr lang="he-IL" dirty="0"/>
              <a:t>֯</a:t>
            </a:r>
            <a:r>
              <a:rPr lang="en-US" dirty="0"/>
              <a:t>≈</a:t>
            </a:r>
            <a:r>
              <a:rPr lang="hu-HU" dirty="0"/>
              <a:t>0.2 </a:t>
            </a:r>
            <a:r>
              <a:rPr lang="hu-HU" dirty="0" err="1"/>
              <a:t>rad</a:t>
            </a:r>
            <a:r>
              <a:rPr lang="hu-HU" dirty="0"/>
              <a:t>)</a:t>
            </a:r>
          </a:p>
          <a:p>
            <a:r>
              <a:rPr lang="hu-HU" dirty="0">
                <a:solidFill>
                  <a:srgbClr val="FF0000"/>
                </a:solidFill>
              </a:rPr>
              <a:t>sin(</a:t>
            </a:r>
            <a:r>
              <a:rPr lang="el-GR" dirty="0">
                <a:solidFill>
                  <a:srgbClr val="FF0000"/>
                </a:solidFill>
              </a:rPr>
              <a:t>α</a:t>
            </a:r>
            <a:r>
              <a:rPr lang="hu-HU" dirty="0">
                <a:solidFill>
                  <a:srgbClr val="FF0000"/>
                </a:solidFill>
              </a:rPr>
              <a:t>)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≈</a:t>
            </a:r>
            <a:r>
              <a:rPr lang="hu-HU" dirty="0"/>
              <a:t> </a:t>
            </a:r>
            <a:r>
              <a:rPr lang="el-GR" dirty="0">
                <a:solidFill>
                  <a:srgbClr val="0000FF"/>
                </a:solidFill>
              </a:rPr>
              <a:t>α</a:t>
            </a:r>
            <a:r>
              <a:rPr lang="hu-HU" dirty="0">
                <a:solidFill>
                  <a:srgbClr val="0000FF"/>
                </a:solidFill>
              </a:rPr>
              <a:t>[</a:t>
            </a:r>
            <a:r>
              <a:rPr lang="hu-HU" dirty="0" err="1">
                <a:solidFill>
                  <a:srgbClr val="0000FF"/>
                </a:solidFill>
              </a:rPr>
              <a:t>rad</a:t>
            </a:r>
            <a:r>
              <a:rPr lang="hu-HU" dirty="0">
                <a:solidFill>
                  <a:srgbClr val="0000FF"/>
                </a:solidFill>
              </a:rPr>
              <a:t>] </a:t>
            </a:r>
            <a:r>
              <a:rPr lang="en-US" dirty="0"/>
              <a:t>≈</a:t>
            </a:r>
            <a:r>
              <a:rPr lang="hu-HU" dirty="0">
                <a:solidFill>
                  <a:srgbClr val="008000"/>
                </a:solidFill>
              </a:rPr>
              <a:t>tan(</a:t>
            </a:r>
            <a:r>
              <a:rPr lang="el-GR" dirty="0">
                <a:solidFill>
                  <a:srgbClr val="008000"/>
                </a:solidFill>
              </a:rPr>
              <a:t>α</a:t>
            </a:r>
            <a:r>
              <a:rPr lang="hu-HU" dirty="0">
                <a:solidFill>
                  <a:srgbClr val="008000"/>
                </a:solidFill>
              </a:rPr>
              <a:t>)</a:t>
            </a:r>
            <a:endParaRPr lang="en-US" dirty="0">
              <a:solidFill>
                <a:srgbClr val="008000"/>
              </a:solidFill>
            </a:endParaRPr>
          </a:p>
        </p:txBody>
      </p:sp>
      <p:pic>
        <p:nvPicPr>
          <p:cNvPr id="13" name="Kép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4090831"/>
            <a:ext cx="4047134" cy="1969618"/>
          </a:xfrm>
          <a:prstGeom prst="rect">
            <a:avLst/>
          </a:prstGeom>
        </p:spPr>
      </p:pic>
      <p:sp>
        <p:nvSpPr>
          <p:cNvPr id="14" name="Rectangle 73"/>
          <p:cNvSpPr/>
          <p:nvPr/>
        </p:nvSpPr>
        <p:spPr>
          <a:xfrm rot="16200000">
            <a:off x="3510352" y="1764331"/>
            <a:ext cx="27100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i="1" dirty="0"/>
              <a:t>szöggel szemközti befogó</a:t>
            </a:r>
            <a:endParaRPr lang="en-US" sz="1600" dirty="0"/>
          </a:p>
        </p:txBody>
      </p:sp>
      <p:sp>
        <p:nvSpPr>
          <p:cNvPr id="15" name="Rectangle 72"/>
          <p:cNvSpPr/>
          <p:nvPr/>
        </p:nvSpPr>
        <p:spPr>
          <a:xfrm>
            <a:off x="1703512" y="3533845"/>
            <a:ext cx="18696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i="1" dirty="0" err="1"/>
              <a:t>szög</a:t>
            </a:r>
            <a:r>
              <a:rPr lang="fr-FR" sz="1600" i="1" dirty="0"/>
              <a:t> </a:t>
            </a:r>
            <a:r>
              <a:rPr lang="fr-FR" sz="1600" i="1" dirty="0" err="1"/>
              <a:t>melletti</a:t>
            </a:r>
            <a:r>
              <a:rPr lang="fr-FR" sz="1600" i="1" dirty="0"/>
              <a:t> </a:t>
            </a:r>
            <a:r>
              <a:rPr lang="fr-FR" sz="1600" i="1" dirty="0" err="1"/>
              <a:t>befogó</a:t>
            </a:r>
            <a:endParaRPr lang="en-US" sz="1600" dirty="0"/>
          </a:p>
        </p:txBody>
      </p:sp>
      <p:sp>
        <p:nvSpPr>
          <p:cNvPr id="17" name="Rectangle 74"/>
          <p:cNvSpPr/>
          <p:nvPr/>
        </p:nvSpPr>
        <p:spPr>
          <a:xfrm rot="19495013">
            <a:off x="1887704" y="1523964"/>
            <a:ext cx="74216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i="1" dirty="0" err="1"/>
              <a:t>átfogó</a:t>
            </a:r>
            <a:endParaRPr lang="en-US" sz="1600" dirty="0"/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201" y="1601649"/>
            <a:ext cx="3472805" cy="1393929"/>
          </a:xfrm>
          <a:prstGeom prst="rect">
            <a:avLst/>
          </a:prstGeom>
        </p:spPr>
      </p:pic>
      <p:sp>
        <p:nvSpPr>
          <p:cNvPr id="16" name="Szövegdoboz 15"/>
          <p:cNvSpPr txBox="1"/>
          <p:nvPr/>
        </p:nvSpPr>
        <p:spPr>
          <a:xfrm>
            <a:off x="3560455" y="4145217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rgbClr val="0000FF"/>
                </a:solidFill>
              </a:rPr>
              <a:t>E </a:t>
            </a:r>
            <a:r>
              <a:rPr lang="hu-HU" dirty="0"/>
              <a:t>alfa irányszögű egységvektor</a:t>
            </a:r>
          </a:p>
          <a:p>
            <a:r>
              <a:rPr lang="hu-HU" dirty="0"/>
              <a:t>sin(</a:t>
            </a:r>
            <a:r>
              <a:rPr lang="el-GR" dirty="0"/>
              <a:t>α</a:t>
            </a:r>
            <a:r>
              <a:rPr lang="hu-HU" dirty="0"/>
              <a:t>)=E</a:t>
            </a:r>
            <a:r>
              <a:rPr lang="hu-HU" baseline="-25000" dirty="0"/>
              <a:t>2</a:t>
            </a:r>
          </a:p>
          <a:p>
            <a:r>
              <a:rPr lang="hu-HU" dirty="0"/>
              <a:t>cos(</a:t>
            </a:r>
            <a:r>
              <a:rPr lang="el-GR" dirty="0"/>
              <a:t>α</a:t>
            </a:r>
            <a:r>
              <a:rPr lang="hu-HU" dirty="0"/>
              <a:t>)=E</a:t>
            </a:r>
            <a:r>
              <a:rPr lang="hu-HU" baseline="-25000" dirty="0"/>
              <a:t>1</a:t>
            </a:r>
          </a:p>
          <a:p>
            <a:r>
              <a:rPr lang="hu-HU" dirty="0" err="1"/>
              <a:t>tg</a:t>
            </a:r>
            <a:r>
              <a:rPr lang="hu-HU" dirty="0"/>
              <a:t>(</a:t>
            </a:r>
            <a:r>
              <a:rPr lang="el-GR" dirty="0"/>
              <a:t>α</a:t>
            </a:r>
            <a:r>
              <a:rPr lang="hu-HU" dirty="0"/>
              <a:t>)=E</a:t>
            </a:r>
            <a:r>
              <a:rPr lang="hu-HU" baseline="-25000" dirty="0"/>
              <a:t>2</a:t>
            </a:r>
            <a:r>
              <a:rPr lang="hu-HU" dirty="0"/>
              <a:t>/E</a:t>
            </a:r>
            <a:r>
              <a:rPr lang="hu-HU" baseline="-25000" dirty="0"/>
              <a:t>1</a:t>
            </a:r>
            <a:endParaRPr lang="en-US" baseline="-25000" dirty="0"/>
          </a:p>
        </p:txBody>
      </p:sp>
    </p:spTree>
    <p:extLst>
      <p:ext uri="{BB962C8B-B14F-4D97-AF65-F5344CB8AC3E}">
        <p14:creationId xmlns:p14="http://schemas.microsoft.com/office/powerpoint/2010/main" val="40889161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Függvények </a:t>
            </a:r>
            <a:r>
              <a:rPr lang="hu-HU" dirty="0" err="1"/>
              <a:t>transzormálása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595263"/>
          </a:xfrm>
        </p:spPr>
        <p:txBody>
          <a:bodyPr/>
          <a:lstStyle/>
          <a:p>
            <a:r>
              <a:rPr lang="hu-HU" dirty="0"/>
              <a:t>Vertikális eltolás</a:t>
            </a: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278" y="2420888"/>
            <a:ext cx="8671444" cy="3920138"/>
          </a:xfrm>
          <a:prstGeom prst="rect">
            <a:avLst/>
          </a:prstGeom>
        </p:spPr>
      </p:pic>
      <p:sp>
        <p:nvSpPr>
          <p:cNvPr id="5" name="Szövegdoboz 4"/>
          <p:cNvSpPr txBox="1"/>
          <p:nvPr/>
        </p:nvSpPr>
        <p:spPr>
          <a:xfrm>
            <a:off x="838200" y="1795089"/>
            <a:ext cx="4681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2800" dirty="0"/>
              <a:t>Horizontális eltolás</a:t>
            </a:r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572" y="2420888"/>
            <a:ext cx="7704856" cy="4020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805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Függvények transzformálása</a:t>
            </a: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765" y="2132856"/>
            <a:ext cx="5150108" cy="3169180"/>
          </a:xfrm>
          <a:prstGeom prst="rect">
            <a:avLst/>
          </a:prstGeom>
        </p:spPr>
      </p:pic>
      <p:sp>
        <p:nvSpPr>
          <p:cNvPr id="5" name="Szövegdoboz 4"/>
          <p:cNvSpPr txBox="1"/>
          <p:nvPr/>
        </p:nvSpPr>
        <p:spPr>
          <a:xfrm>
            <a:off x="1953655" y="5409000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/>
              <a:t>x-</a:t>
            </a:r>
            <a:r>
              <a:rPr lang="hu-HU" dirty="0" err="1"/>
              <a:t>tegelyre</a:t>
            </a:r>
            <a:r>
              <a:rPr lang="hu-HU" dirty="0"/>
              <a:t> tükrözés</a:t>
            </a:r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072" y="2132856"/>
            <a:ext cx="5148190" cy="3168000"/>
          </a:xfrm>
          <a:prstGeom prst="rect">
            <a:avLst/>
          </a:prstGeom>
        </p:spPr>
      </p:pic>
      <p:sp>
        <p:nvSpPr>
          <p:cNvPr id="7" name="Szövegdoboz 6"/>
          <p:cNvSpPr txBox="1"/>
          <p:nvPr/>
        </p:nvSpPr>
        <p:spPr>
          <a:xfrm>
            <a:off x="7265939" y="5409000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/>
              <a:t>y-tengelyre tükrözés</a:t>
            </a:r>
          </a:p>
        </p:txBody>
      </p:sp>
    </p:spTree>
    <p:extLst>
      <p:ext uri="{BB962C8B-B14F-4D97-AF65-F5344CB8AC3E}">
        <p14:creationId xmlns:p14="http://schemas.microsoft.com/office/powerpoint/2010/main" val="25810980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55440" y="476672"/>
            <a:ext cx="10515600" cy="1325563"/>
          </a:xfrm>
        </p:spPr>
        <p:txBody>
          <a:bodyPr/>
          <a:lstStyle/>
          <a:p>
            <a:r>
              <a:rPr lang="hu-HU" dirty="0"/>
              <a:t>Vertikális nyújtás és összenyomás</a:t>
            </a: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2060848"/>
            <a:ext cx="6190500" cy="3809398"/>
          </a:xfrm>
          <a:prstGeom prst="rect">
            <a:avLst/>
          </a:prstGeom>
        </p:spPr>
      </p:pic>
      <p:sp>
        <p:nvSpPr>
          <p:cNvPr id="5" name="Szövegdoboz 4"/>
          <p:cNvSpPr txBox="1"/>
          <p:nvPr/>
        </p:nvSpPr>
        <p:spPr>
          <a:xfrm>
            <a:off x="7968208" y="3550048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a&gt;1 vertikális nyújtás</a:t>
            </a:r>
          </a:p>
          <a:p>
            <a:r>
              <a:rPr lang="hu-HU" sz="2400" dirty="0"/>
              <a:t>0&lt;a&lt;1 </a:t>
            </a:r>
            <a:r>
              <a:rPr lang="hu-HU" sz="2400" dirty="0" err="1"/>
              <a:t>verikális</a:t>
            </a:r>
            <a:r>
              <a:rPr lang="hu-HU" sz="2400" dirty="0"/>
              <a:t> összenyomás</a:t>
            </a:r>
          </a:p>
        </p:txBody>
      </p:sp>
    </p:spTree>
    <p:extLst>
      <p:ext uri="{BB962C8B-B14F-4D97-AF65-F5344CB8AC3E}">
        <p14:creationId xmlns:p14="http://schemas.microsoft.com/office/powerpoint/2010/main" val="25499025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Horizontális nyújtás összenyomás</a:t>
            </a: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204864"/>
            <a:ext cx="7364085" cy="3816424"/>
          </a:xfrm>
          <a:prstGeom prst="rect">
            <a:avLst/>
          </a:prstGeom>
        </p:spPr>
      </p:pic>
      <p:sp>
        <p:nvSpPr>
          <p:cNvPr id="5" name="Szövegdoboz 4"/>
          <p:cNvSpPr txBox="1"/>
          <p:nvPr/>
        </p:nvSpPr>
        <p:spPr>
          <a:xfrm>
            <a:off x="8328248" y="1988840"/>
            <a:ext cx="381642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g(x)=f(</a:t>
            </a:r>
            <a:r>
              <a:rPr lang="hu-HU" sz="2400" dirty="0" err="1"/>
              <a:t>bx</a:t>
            </a:r>
            <a:r>
              <a:rPr lang="hu-HU" sz="2400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2400" dirty="0"/>
              <a:t>b&gt;1 görbe összébb nyomva 1/b-</a:t>
            </a:r>
            <a:r>
              <a:rPr lang="hu-HU" sz="2400" dirty="0" err="1"/>
              <a:t>vel</a:t>
            </a:r>
            <a:endParaRPr lang="hu-HU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2400" dirty="0"/>
              <a:t>b&lt;1 görbe </a:t>
            </a:r>
            <a:r>
              <a:rPr lang="hu-HU" sz="2400" dirty="0" err="1"/>
              <a:t>megynújtva</a:t>
            </a:r>
            <a:r>
              <a:rPr lang="hu-HU" sz="2400" dirty="0"/>
              <a:t> 1/b-</a:t>
            </a:r>
            <a:r>
              <a:rPr lang="hu-HU" sz="2400" dirty="0" err="1"/>
              <a:t>vel</a:t>
            </a:r>
            <a:endParaRPr lang="hu-HU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2400" dirty="0"/>
              <a:t>b&lt;0 horizontális nyújtás és összenyomás kombinációja a horizontális tükrözéssel</a:t>
            </a:r>
          </a:p>
        </p:txBody>
      </p:sp>
    </p:spTree>
    <p:extLst>
      <p:ext uri="{BB962C8B-B14F-4D97-AF65-F5344CB8AC3E}">
        <p14:creationId xmlns:p14="http://schemas.microsoft.com/office/powerpoint/2010/main" val="1358946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Inverz függvény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38200" y="1825625"/>
            <a:ext cx="5185792" cy="2611487"/>
          </a:xfrm>
        </p:spPr>
        <p:txBody>
          <a:bodyPr/>
          <a:lstStyle/>
          <a:p>
            <a:r>
              <a:rPr lang="hu-HU" dirty="0"/>
              <a:t>Bármely egy az egyhez függvénynek f(x)=y f</a:t>
            </a:r>
            <a:r>
              <a:rPr lang="hu-HU" baseline="30000" dirty="0"/>
              <a:t>-1</a:t>
            </a:r>
            <a:r>
              <a:rPr lang="hu-HU" dirty="0"/>
              <a:t>(y)=x az inverz függvénye</a:t>
            </a:r>
          </a:p>
          <a:p>
            <a:r>
              <a:rPr lang="hu-HU" dirty="0"/>
              <a:t>A függvény inverzét úgy kapjuk meg ha tükrözzük az f(x)= x </a:t>
            </a:r>
            <a:r>
              <a:rPr lang="hu-HU" dirty="0" err="1"/>
              <a:t>egyensre</a:t>
            </a:r>
            <a:r>
              <a:rPr lang="hu-HU" dirty="0"/>
              <a:t>. </a:t>
            </a:r>
          </a:p>
          <a:p>
            <a:endParaRPr lang="hu-HU" dirty="0"/>
          </a:p>
        </p:txBody>
      </p:sp>
      <p:sp>
        <p:nvSpPr>
          <p:cNvPr id="4" name="Ellipszis 3"/>
          <p:cNvSpPr/>
          <p:nvPr/>
        </p:nvSpPr>
        <p:spPr>
          <a:xfrm>
            <a:off x="7331794" y="666871"/>
            <a:ext cx="3961656" cy="161000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Szövegdoboz 4"/>
          <p:cNvSpPr txBox="1"/>
          <p:nvPr/>
        </p:nvSpPr>
        <p:spPr>
          <a:xfrm>
            <a:off x="7248128" y="72737"/>
            <a:ext cx="47631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dirty="0">
                <a:solidFill>
                  <a:schemeClr val="accent1">
                    <a:lumMod val="75000"/>
                  </a:schemeClr>
                </a:solidFill>
              </a:rPr>
              <a:t>f(x) értelmezési tartománya</a:t>
            </a:r>
            <a:r>
              <a:rPr lang="hu-HU" sz="3200" baseline="-25000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6" name="Ellipszis 5"/>
          <p:cNvSpPr/>
          <p:nvPr/>
        </p:nvSpPr>
        <p:spPr>
          <a:xfrm>
            <a:off x="7331794" y="4001294"/>
            <a:ext cx="4033664" cy="1584176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Szövegdoboz 6"/>
          <p:cNvSpPr txBox="1"/>
          <p:nvPr/>
        </p:nvSpPr>
        <p:spPr>
          <a:xfrm>
            <a:off x="6888088" y="5733256"/>
            <a:ext cx="5303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dirty="0">
                <a:solidFill>
                  <a:schemeClr val="accent2">
                    <a:lumMod val="75000"/>
                  </a:schemeClr>
                </a:solidFill>
              </a:rPr>
              <a:t>f</a:t>
            </a:r>
            <a:r>
              <a:rPr lang="hu-HU" sz="3200" baseline="30000" dirty="0">
                <a:solidFill>
                  <a:schemeClr val="accent2">
                    <a:lumMod val="75000"/>
                  </a:schemeClr>
                </a:solidFill>
              </a:rPr>
              <a:t>-1</a:t>
            </a:r>
            <a:r>
              <a:rPr lang="hu-HU" sz="3200" dirty="0">
                <a:solidFill>
                  <a:schemeClr val="accent2">
                    <a:lumMod val="75000"/>
                  </a:schemeClr>
                </a:solidFill>
              </a:rPr>
              <a:t>(x) értelmezési tartománya</a:t>
            </a:r>
          </a:p>
        </p:txBody>
      </p:sp>
      <p:sp>
        <p:nvSpPr>
          <p:cNvPr id="8" name="Ellipszis 7"/>
          <p:cNvSpPr/>
          <p:nvPr/>
        </p:nvSpPr>
        <p:spPr>
          <a:xfrm>
            <a:off x="8112224" y="4725144"/>
            <a:ext cx="288032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9" name="Szövegdoboz 8"/>
          <p:cNvSpPr txBox="1"/>
          <p:nvPr/>
        </p:nvSpPr>
        <p:spPr>
          <a:xfrm>
            <a:off x="8431059" y="4587478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a</a:t>
            </a:r>
          </a:p>
        </p:txBody>
      </p:sp>
      <p:sp>
        <p:nvSpPr>
          <p:cNvPr id="10" name="Ellipszis 9"/>
          <p:cNvSpPr/>
          <p:nvPr/>
        </p:nvSpPr>
        <p:spPr>
          <a:xfrm>
            <a:off x="7896200" y="1268760"/>
            <a:ext cx="360040" cy="20311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Szövegdoboz 10"/>
          <p:cNvSpPr txBox="1"/>
          <p:nvPr/>
        </p:nvSpPr>
        <p:spPr>
          <a:xfrm>
            <a:off x="8311998" y="1184437"/>
            <a:ext cx="4437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b</a:t>
            </a:r>
          </a:p>
        </p:txBody>
      </p:sp>
      <p:sp>
        <p:nvSpPr>
          <p:cNvPr id="13" name="Szalagnyíl jobbra 12"/>
          <p:cNvSpPr/>
          <p:nvPr/>
        </p:nvSpPr>
        <p:spPr>
          <a:xfrm>
            <a:off x="6173967" y="1184437"/>
            <a:ext cx="1718830" cy="3962635"/>
          </a:xfrm>
          <a:prstGeom prst="curvedRightArrow">
            <a:avLst/>
          </a:prstGeom>
          <a:solidFill>
            <a:srgbClr val="02F90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14" name="Szalagnyíl jobbra 13"/>
          <p:cNvSpPr/>
          <p:nvPr/>
        </p:nvSpPr>
        <p:spPr>
          <a:xfrm rot="10800000">
            <a:off x="8698668" y="986800"/>
            <a:ext cx="1718830" cy="3962635"/>
          </a:xfrm>
          <a:prstGeom prst="curvedRightArrow">
            <a:avLst/>
          </a:prstGeom>
          <a:solidFill>
            <a:srgbClr val="02F90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pic>
        <p:nvPicPr>
          <p:cNvPr id="15" name="Kép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5785" y="4257021"/>
            <a:ext cx="3887338" cy="2392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814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191344" y="332656"/>
            <a:ext cx="67687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400" dirty="0"/>
              <a:t>Elsőfokú függvény</a:t>
            </a:r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911" y="1340768"/>
            <a:ext cx="5465855" cy="3643903"/>
          </a:xfrm>
          <a:prstGeom prst="rect">
            <a:avLst/>
          </a:prstGeom>
        </p:spPr>
      </p:pic>
      <p:sp>
        <p:nvSpPr>
          <p:cNvPr id="9" name="Szövegdoboz 8"/>
          <p:cNvSpPr txBox="1"/>
          <p:nvPr/>
        </p:nvSpPr>
        <p:spPr>
          <a:xfrm>
            <a:off x="358995" y="1167352"/>
            <a:ext cx="6264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Egyetlen változó van a változó az első hatványon szerepel</a:t>
            </a:r>
          </a:p>
          <a:p>
            <a:r>
              <a:rPr lang="hu-HU" dirty="0"/>
              <a:t>R</a:t>
            </a:r>
            <a:r>
              <a:rPr lang="en-US" dirty="0"/>
              <a:t>→</a:t>
            </a:r>
            <a:r>
              <a:rPr lang="hu-HU" dirty="0"/>
              <a:t>R x</a:t>
            </a:r>
            <a:r>
              <a:rPr lang="en-US" dirty="0"/>
              <a:t>→</a:t>
            </a:r>
            <a:r>
              <a:rPr lang="hu-HU" dirty="0" err="1"/>
              <a:t>ax+b</a:t>
            </a:r>
            <a:r>
              <a:rPr lang="hu-HU" dirty="0"/>
              <a:t> </a:t>
            </a:r>
            <a:r>
              <a:rPr lang="hu-HU" dirty="0" err="1"/>
              <a:t>a,b</a:t>
            </a:r>
            <a:r>
              <a:rPr lang="en-US" dirty="0"/>
              <a:t> ∈</a:t>
            </a:r>
            <a:r>
              <a:rPr lang="hu-HU" dirty="0"/>
              <a:t>R  a</a:t>
            </a:r>
            <a:r>
              <a:rPr lang="en-US" dirty="0"/>
              <a:t>≠</a:t>
            </a:r>
            <a:r>
              <a:rPr lang="hu-HU" dirty="0"/>
              <a:t>0</a:t>
            </a:r>
          </a:p>
          <a:p>
            <a:r>
              <a:rPr lang="hu-HU" dirty="0"/>
              <a:t>Az elsőfokú függvény grafikonja egyenes</a:t>
            </a:r>
            <a:endParaRPr lang="en-US" dirty="0"/>
          </a:p>
        </p:txBody>
      </p:sp>
      <p:grpSp>
        <p:nvGrpSpPr>
          <p:cNvPr id="22" name="Csoportba foglalás 21"/>
          <p:cNvGrpSpPr/>
          <p:nvPr/>
        </p:nvGrpSpPr>
        <p:grpSpPr>
          <a:xfrm>
            <a:off x="377360" y="2067439"/>
            <a:ext cx="5040560" cy="2487347"/>
            <a:chOff x="551384" y="2591228"/>
            <a:chExt cx="5040560" cy="2487347"/>
          </a:xfrm>
        </p:grpSpPr>
        <p:sp>
          <p:nvSpPr>
            <p:cNvPr id="10" name="Szövegdoboz 9"/>
            <p:cNvSpPr txBox="1"/>
            <p:nvPr/>
          </p:nvSpPr>
          <p:spPr>
            <a:xfrm>
              <a:off x="839416" y="3213611"/>
              <a:ext cx="475252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3200" dirty="0">
                  <a:solidFill>
                    <a:srgbClr val="659EC1"/>
                  </a:solidFill>
                </a:rPr>
                <a:t>y</a:t>
              </a:r>
              <a:r>
                <a:rPr lang="hu-HU" sz="3200" dirty="0"/>
                <a:t>=</a:t>
              </a:r>
              <a:r>
                <a:rPr lang="hu-HU" sz="3200" dirty="0" err="1">
                  <a:solidFill>
                    <a:srgbClr val="D32E2F"/>
                  </a:solidFill>
                </a:rPr>
                <a:t>a</a:t>
              </a:r>
              <a:r>
                <a:rPr lang="hu-HU" sz="3200" dirty="0" err="1"/>
                <a:t>x+</a:t>
              </a:r>
              <a:r>
                <a:rPr lang="hu-HU" sz="3200" dirty="0" err="1">
                  <a:solidFill>
                    <a:srgbClr val="02F903"/>
                  </a:solidFill>
                </a:rPr>
                <a:t>b</a:t>
              </a:r>
              <a:endParaRPr lang="en-US" sz="3200" dirty="0">
                <a:solidFill>
                  <a:srgbClr val="02F903"/>
                </a:solidFill>
              </a:endParaRPr>
            </a:p>
          </p:txBody>
        </p:sp>
        <p:cxnSp>
          <p:nvCxnSpPr>
            <p:cNvPr id="12" name="Egyenes összekötő nyíllal 11"/>
            <p:cNvCxnSpPr/>
            <p:nvPr/>
          </p:nvCxnSpPr>
          <p:spPr>
            <a:xfrm flipV="1">
              <a:off x="2063552" y="2996952"/>
              <a:ext cx="720080" cy="360040"/>
            </a:xfrm>
            <a:prstGeom prst="straightConnector1">
              <a:avLst/>
            </a:prstGeom>
            <a:ln w="2222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Egyenes összekötő nyíllal 14"/>
            <p:cNvCxnSpPr/>
            <p:nvPr/>
          </p:nvCxnSpPr>
          <p:spPr>
            <a:xfrm flipV="1">
              <a:off x="1355391" y="2996952"/>
              <a:ext cx="720080" cy="360040"/>
            </a:xfrm>
            <a:prstGeom prst="straightConnector1">
              <a:avLst/>
            </a:prstGeom>
            <a:ln w="2222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Szövegdoboz 12"/>
            <p:cNvSpPr txBox="1"/>
            <p:nvPr/>
          </p:nvSpPr>
          <p:spPr>
            <a:xfrm>
              <a:off x="1199456" y="2600930"/>
              <a:ext cx="15841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i="1" dirty="0">
                  <a:solidFill>
                    <a:srgbClr val="D32E2F"/>
                  </a:solidFill>
                </a:rPr>
                <a:t>meredekség</a:t>
              </a:r>
              <a:endParaRPr lang="en-US" i="1" dirty="0">
                <a:solidFill>
                  <a:srgbClr val="D32E2F"/>
                </a:solidFill>
              </a:endParaRPr>
            </a:p>
          </p:txBody>
        </p:sp>
        <p:sp>
          <p:nvSpPr>
            <p:cNvPr id="14" name="Szövegdoboz 13"/>
            <p:cNvSpPr txBox="1"/>
            <p:nvPr/>
          </p:nvSpPr>
          <p:spPr>
            <a:xfrm>
              <a:off x="2447227" y="2591228"/>
              <a:ext cx="22322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dirty="0">
                  <a:solidFill>
                    <a:srgbClr val="02F903"/>
                  </a:solidFill>
                </a:rPr>
                <a:t>y tengelymetszet</a:t>
              </a:r>
              <a:endParaRPr lang="en-US" dirty="0">
                <a:solidFill>
                  <a:srgbClr val="02F903"/>
                </a:solidFill>
              </a:endParaRPr>
            </a:p>
          </p:txBody>
        </p:sp>
        <p:cxnSp>
          <p:nvCxnSpPr>
            <p:cNvPr id="17" name="Egyenes összekötő nyíllal 16"/>
            <p:cNvCxnSpPr/>
            <p:nvPr/>
          </p:nvCxnSpPr>
          <p:spPr>
            <a:xfrm>
              <a:off x="983432" y="3798386"/>
              <a:ext cx="0" cy="638726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Szövegdoboz 17"/>
            <p:cNvSpPr txBox="1"/>
            <p:nvPr/>
          </p:nvSpPr>
          <p:spPr>
            <a:xfrm>
              <a:off x="551384" y="4411019"/>
              <a:ext cx="8640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dirty="0"/>
                <a:t>Függő</a:t>
              </a:r>
            </a:p>
            <a:p>
              <a:r>
                <a:rPr lang="hu-HU" dirty="0"/>
                <a:t>változó</a:t>
              </a:r>
              <a:endParaRPr lang="en-US" dirty="0"/>
            </a:p>
          </p:txBody>
        </p:sp>
        <p:cxnSp>
          <p:nvCxnSpPr>
            <p:cNvPr id="20" name="Egyenes összekötő nyíllal 19"/>
            <p:cNvCxnSpPr/>
            <p:nvPr/>
          </p:nvCxnSpPr>
          <p:spPr>
            <a:xfrm>
              <a:off x="1631504" y="3717032"/>
              <a:ext cx="288032" cy="720080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Szövegdoboz 20"/>
            <p:cNvSpPr txBox="1"/>
            <p:nvPr/>
          </p:nvSpPr>
          <p:spPr>
            <a:xfrm>
              <a:off x="1775520" y="4432244"/>
              <a:ext cx="207631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dirty="0"/>
                <a:t>Független</a:t>
              </a:r>
            </a:p>
            <a:p>
              <a:r>
                <a:rPr lang="hu-HU" dirty="0"/>
                <a:t>változó</a:t>
              </a:r>
              <a:endParaRPr lang="en-US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Szövegdoboz 22"/>
              <p:cNvSpPr txBox="1"/>
              <p:nvPr/>
            </p:nvSpPr>
            <p:spPr>
              <a:xfrm>
                <a:off x="355663" y="4424223"/>
                <a:ext cx="4320480" cy="24302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dirty="0"/>
                  <a:t>x tengely metszés pontja</a:t>
                </a:r>
              </a:p>
              <a:p>
                <a:r>
                  <a:rPr lang="hu-HU" dirty="0"/>
                  <a:t>0=</a:t>
                </a:r>
                <a:r>
                  <a:rPr lang="hu-HU" dirty="0" err="1"/>
                  <a:t>ax+b</a:t>
                </a:r>
                <a:endParaRPr lang="hu-HU" dirty="0"/>
              </a:p>
              <a:p>
                <a:r>
                  <a:rPr lang="hu-HU" dirty="0"/>
                  <a:t>X=</a:t>
                </a:r>
                <a14:m>
                  <m:oMath xmlns:m="http://schemas.openxmlformats.org/officeDocument/2006/math">
                    <m:r>
                      <a:rPr lang="hu-HU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hu-HU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hu-HU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num>
                      <m:den>
                        <m:r>
                          <a:rPr lang="hu-HU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den>
                    </m:f>
                  </m:oMath>
                </a14:m>
                <a:endParaRPr lang="hu-HU" dirty="0"/>
              </a:p>
              <a:p>
                <a:r>
                  <a:rPr lang="hu-HU" dirty="0"/>
                  <a:t>A grafikonon ábrázolt függvény esetén</a:t>
                </a:r>
              </a:p>
              <a:p>
                <a:r>
                  <a:rPr lang="hu-HU" dirty="0"/>
                  <a:t>0=0,5*x+(-2)</a:t>
                </a:r>
              </a:p>
              <a:p>
                <a:r>
                  <a:rPr lang="hu-HU" dirty="0"/>
                  <a:t>2=0,5x</a:t>
                </a:r>
              </a:p>
              <a:p>
                <a:r>
                  <a:rPr lang="hu-HU" dirty="0"/>
                  <a:t>x=4</a:t>
                </a:r>
              </a:p>
              <a:p>
                <a:r>
                  <a:rPr lang="hu-HU" dirty="0"/>
                  <a:t> </a:t>
                </a:r>
                <a:endParaRPr lang="en-US" dirty="0"/>
              </a:p>
            </p:txBody>
          </p:sp>
        </mc:Choice>
        <mc:Fallback xmlns="">
          <p:sp>
            <p:nvSpPr>
              <p:cNvPr id="23" name="Szövegdoboz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663" y="4424223"/>
                <a:ext cx="4320480" cy="2430281"/>
              </a:xfrm>
              <a:prstGeom prst="rect">
                <a:avLst/>
              </a:prstGeom>
              <a:blipFill>
                <a:blip r:embed="rId4"/>
                <a:stretch>
                  <a:fillRect l="-1128" t="-15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Szövegdoboz 23"/>
          <p:cNvSpPr txBox="1"/>
          <p:nvPr/>
        </p:nvSpPr>
        <p:spPr>
          <a:xfrm>
            <a:off x="6683983" y="1126382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rgbClr val="C00000"/>
                </a:solidFill>
              </a:rPr>
              <a:t>a=0,5</a:t>
            </a:r>
          </a:p>
          <a:p>
            <a:r>
              <a:rPr lang="hu-HU" dirty="0">
                <a:solidFill>
                  <a:srgbClr val="02F903"/>
                </a:solidFill>
              </a:rPr>
              <a:t>b=-2</a:t>
            </a:r>
            <a:endParaRPr lang="en-US" dirty="0">
              <a:solidFill>
                <a:srgbClr val="02F903"/>
              </a:solidFill>
            </a:endParaRPr>
          </a:p>
        </p:txBody>
      </p:sp>
      <p:sp>
        <p:nvSpPr>
          <p:cNvPr id="25" name="Szövegdoboz 24"/>
          <p:cNvSpPr txBox="1"/>
          <p:nvPr/>
        </p:nvSpPr>
        <p:spPr>
          <a:xfrm>
            <a:off x="4508455" y="1414297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a=0 esetén y=b</a:t>
            </a:r>
          </a:p>
          <a:p>
            <a:endParaRPr lang="en-US" dirty="0"/>
          </a:p>
        </p:txBody>
      </p:sp>
      <p:sp>
        <p:nvSpPr>
          <p:cNvPr id="26" name="Szövegdoboz 25"/>
          <p:cNvSpPr txBox="1"/>
          <p:nvPr/>
        </p:nvSpPr>
        <p:spPr>
          <a:xfrm>
            <a:off x="8981793" y="116735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b=0 esetén y=</a:t>
            </a:r>
            <a:r>
              <a:rPr lang="hu-HU" dirty="0" err="1"/>
              <a:t>ax</a:t>
            </a:r>
            <a:endParaRPr lang="en-US" dirty="0"/>
          </a:p>
        </p:txBody>
      </p:sp>
      <p:pic>
        <p:nvPicPr>
          <p:cNvPr id="27" name="Kép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983" y="5128336"/>
            <a:ext cx="1751769" cy="1022054"/>
          </a:xfrm>
          <a:prstGeom prst="rect">
            <a:avLst/>
          </a:prstGeom>
        </p:spPr>
      </p:pic>
      <p:sp>
        <p:nvSpPr>
          <p:cNvPr id="28" name="Szövegdoboz 27"/>
          <p:cNvSpPr txBox="1"/>
          <p:nvPr/>
        </p:nvSpPr>
        <p:spPr>
          <a:xfrm>
            <a:off x="8604453" y="5454697"/>
            <a:ext cx="20796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a=</a:t>
            </a:r>
            <a:r>
              <a:rPr lang="el-GR" dirty="0"/>
              <a:t>Δ</a:t>
            </a:r>
            <a:r>
              <a:rPr lang="hu-HU" dirty="0"/>
              <a:t>y/</a:t>
            </a:r>
            <a:r>
              <a:rPr lang="el-GR" dirty="0"/>
              <a:t>Δ</a:t>
            </a:r>
            <a:r>
              <a:rPr lang="hu-HU" dirty="0"/>
              <a:t>x=tan(</a:t>
            </a:r>
            <a:r>
              <a:rPr lang="el-GR" b="1" dirty="0"/>
              <a:t>α</a:t>
            </a:r>
            <a:r>
              <a:rPr lang="hu-HU" dirty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95018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263352" y="332656"/>
            <a:ext cx="9433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dirty="0"/>
              <a:t>Másodfokú függvény</a:t>
            </a:r>
            <a:endParaRPr lang="en-US" sz="3600" dirty="0"/>
          </a:p>
        </p:txBody>
      </p:sp>
      <p:sp>
        <p:nvSpPr>
          <p:cNvPr id="3" name="Szövegdoboz 2"/>
          <p:cNvSpPr txBox="1"/>
          <p:nvPr/>
        </p:nvSpPr>
        <p:spPr>
          <a:xfrm>
            <a:off x="263352" y="1196752"/>
            <a:ext cx="95050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R</a:t>
            </a:r>
            <a:r>
              <a:rPr lang="en-US" dirty="0"/>
              <a:t>→</a:t>
            </a:r>
            <a:r>
              <a:rPr lang="hu-HU" dirty="0"/>
              <a:t>R, x</a:t>
            </a:r>
            <a:r>
              <a:rPr lang="en-US" dirty="0"/>
              <a:t>→</a:t>
            </a:r>
            <a:r>
              <a:rPr lang="hu-HU" dirty="0"/>
              <a:t>ax</a:t>
            </a:r>
            <a:r>
              <a:rPr lang="hu-HU" baseline="30000" dirty="0"/>
              <a:t>2</a:t>
            </a:r>
            <a:r>
              <a:rPr lang="hu-HU" dirty="0"/>
              <a:t>+bx+c   </a:t>
            </a:r>
            <a:r>
              <a:rPr lang="hu-HU" dirty="0" err="1"/>
              <a:t>a,b,c</a:t>
            </a:r>
            <a:r>
              <a:rPr lang="hu-HU" dirty="0"/>
              <a:t> </a:t>
            </a:r>
            <a:r>
              <a:rPr lang="az-Cyrl-AZ" dirty="0"/>
              <a:t>є</a:t>
            </a:r>
            <a:r>
              <a:rPr lang="hu-HU" dirty="0"/>
              <a:t> R, a</a:t>
            </a:r>
            <a:r>
              <a:rPr lang="en-US" dirty="0"/>
              <a:t> ≠</a:t>
            </a:r>
            <a:r>
              <a:rPr lang="hu-HU" dirty="0"/>
              <a:t>0</a:t>
            </a:r>
          </a:p>
          <a:p>
            <a:r>
              <a:rPr lang="hu-HU" dirty="0"/>
              <a:t>Másodfokú függvény grafikonja PARABOLA. </a:t>
            </a:r>
          </a:p>
          <a:p>
            <a:r>
              <a:rPr lang="hu-HU" dirty="0"/>
              <a:t>A parabola tengelypontjának u és v </a:t>
            </a:r>
            <a:r>
              <a:rPr lang="hu-HU" dirty="0" err="1"/>
              <a:t>kordinátáit</a:t>
            </a:r>
            <a:r>
              <a:rPr lang="hu-HU" dirty="0"/>
              <a:t> megkapjuk, ha elvégezzük az </a:t>
            </a:r>
          </a:p>
          <a:p>
            <a:r>
              <a:rPr lang="hu-HU" dirty="0"/>
              <a:t>ax</a:t>
            </a:r>
            <a:r>
              <a:rPr lang="hu-HU" baseline="30000" dirty="0"/>
              <a:t>2</a:t>
            </a:r>
            <a:r>
              <a:rPr lang="hu-HU" dirty="0"/>
              <a:t>+bx+c=a(x-u)</a:t>
            </a:r>
            <a:r>
              <a:rPr lang="hu-HU" baseline="30000" dirty="0"/>
              <a:t>2</a:t>
            </a:r>
            <a:r>
              <a:rPr lang="hu-HU" dirty="0"/>
              <a:t>+v átalakítást</a:t>
            </a:r>
            <a:endParaRPr lang="en-US" dirty="0"/>
          </a:p>
        </p:txBody>
      </p:sp>
      <p:sp>
        <p:nvSpPr>
          <p:cNvPr id="6" name="Szövegdoboz 5"/>
          <p:cNvSpPr txBox="1"/>
          <p:nvPr/>
        </p:nvSpPr>
        <p:spPr>
          <a:xfrm>
            <a:off x="2421178" y="5776937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a&gt;0 esetén </a:t>
            </a:r>
            <a:endParaRPr lang="en-US" dirty="0"/>
          </a:p>
        </p:txBody>
      </p:sp>
      <p:sp>
        <p:nvSpPr>
          <p:cNvPr id="7" name="Szövegdoboz 6"/>
          <p:cNvSpPr txBox="1"/>
          <p:nvPr/>
        </p:nvSpPr>
        <p:spPr>
          <a:xfrm>
            <a:off x="8184232" y="5776937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a&lt;0 esetén</a:t>
            </a:r>
            <a:endParaRPr lang="en-US" dirty="0"/>
          </a:p>
        </p:txBody>
      </p:sp>
      <p:sp>
        <p:nvSpPr>
          <p:cNvPr id="8" name="Szövegdoboz 7"/>
          <p:cNvSpPr txBox="1"/>
          <p:nvPr/>
        </p:nvSpPr>
        <p:spPr>
          <a:xfrm>
            <a:off x="8040216" y="1750750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U és V a parabola tengelypontjának koordinátái</a:t>
            </a:r>
            <a:endParaRPr lang="en-US" dirty="0"/>
          </a:p>
        </p:txBody>
      </p:sp>
      <p:pic>
        <p:nvPicPr>
          <p:cNvPr id="12" name="Kép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16" y="2580980"/>
            <a:ext cx="4387661" cy="2700000"/>
          </a:xfrm>
          <a:prstGeom prst="rect">
            <a:avLst/>
          </a:prstGeom>
        </p:spPr>
      </p:pic>
      <p:sp>
        <p:nvSpPr>
          <p:cNvPr id="13" name="Szövegdoboz 12"/>
          <p:cNvSpPr txBox="1"/>
          <p:nvPr/>
        </p:nvSpPr>
        <p:spPr>
          <a:xfrm>
            <a:off x="2420322" y="5331301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f(x)=-x</a:t>
            </a:r>
            <a:r>
              <a:rPr lang="hu-HU" baseline="30000" dirty="0"/>
              <a:t>2</a:t>
            </a:r>
            <a:r>
              <a:rPr lang="hu-HU" dirty="0"/>
              <a:t>+4x</a:t>
            </a:r>
          </a:p>
        </p:txBody>
      </p:sp>
      <p:pic>
        <p:nvPicPr>
          <p:cNvPr id="15" name="Kép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048" y="2580980"/>
            <a:ext cx="4387661" cy="2700000"/>
          </a:xfrm>
          <a:prstGeom prst="rect">
            <a:avLst/>
          </a:prstGeom>
        </p:spPr>
      </p:pic>
      <p:sp>
        <p:nvSpPr>
          <p:cNvPr id="16" name="Szövegdoboz 15"/>
          <p:cNvSpPr txBox="1"/>
          <p:nvPr/>
        </p:nvSpPr>
        <p:spPr>
          <a:xfrm>
            <a:off x="8184232" y="5439872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f(x)=x</a:t>
            </a:r>
            <a:r>
              <a:rPr lang="hu-HU" baseline="30000" dirty="0"/>
              <a:t>2</a:t>
            </a:r>
            <a:r>
              <a:rPr lang="hu-HU" dirty="0"/>
              <a:t>-4x</a:t>
            </a:r>
          </a:p>
        </p:txBody>
      </p:sp>
    </p:spTree>
    <p:extLst>
      <p:ext uri="{BB962C8B-B14F-4D97-AF65-F5344CB8AC3E}">
        <p14:creationId xmlns:p14="http://schemas.microsoft.com/office/powerpoint/2010/main" val="5603810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Hatvány függvények</a:t>
            </a:r>
            <a:endParaRPr lang="en-US" dirty="0"/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1712233"/>
            <a:ext cx="3625677" cy="3960000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040" y="3024283"/>
            <a:ext cx="5095875" cy="2647950"/>
          </a:xfrm>
          <a:prstGeom prst="rect">
            <a:avLst/>
          </a:prstGeom>
        </p:spPr>
      </p:pic>
      <p:sp>
        <p:nvSpPr>
          <p:cNvPr id="7" name="Szövegdoboz 6"/>
          <p:cNvSpPr txBox="1"/>
          <p:nvPr/>
        </p:nvSpPr>
        <p:spPr>
          <a:xfrm>
            <a:off x="6600056" y="2186249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/>
              <a:t>gyökfüggvény</a:t>
            </a:r>
            <a:endParaRPr lang="en-US" sz="24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Szövegdoboz 7"/>
              <p:cNvSpPr txBox="1"/>
              <p:nvPr/>
            </p:nvSpPr>
            <p:spPr>
              <a:xfrm>
                <a:off x="6744072" y="5910102"/>
                <a:ext cx="1112484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hu-HU" dirty="0"/>
                  <a:t>[</a:t>
                </a:r>
                <a14:m>
                  <m:oMath xmlns:m="http://schemas.openxmlformats.org/officeDocument/2006/math">
                    <m:r>
                      <a:rPr lang="hu-HU" i="1" dirty="0" smtClean="0">
                        <a:latin typeface="Cambria Math" panose="02040503050406030204" pitchFamily="18" charset="0"/>
                      </a:rPr>
                      <m:t>0</m:t>
                    </m:r>
                    <m:r>
                      <a:rPr lang="hu-HU" b="0" i="1" dirty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hu-HU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∞]→</m:t>
                    </m:r>
                    <m:r>
                      <a:rPr lang="hu-HU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ℝ</m:t>
                    </m:r>
                  </m:oMath>
                </a14:m>
                <a:r>
                  <a:rPr lang="hu-HU" dirty="0"/>
                  <a:t>,</a:t>
                </a:r>
                <a:endParaRPr lang="en-US" dirty="0"/>
              </a:p>
            </p:txBody>
          </p:sp>
        </mc:Choice>
        <mc:Fallback xmlns="">
          <p:sp>
            <p:nvSpPr>
              <p:cNvPr id="8" name="Szövegdoboz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44072" y="5910102"/>
                <a:ext cx="1112484" cy="276999"/>
              </a:xfrm>
              <a:prstGeom prst="rect">
                <a:avLst/>
              </a:prstGeom>
              <a:blipFill>
                <a:blip r:embed="rId5"/>
                <a:stretch>
                  <a:fillRect l="-12568" t="-28889" r="-12022" b="-511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Szövegdoboz 8"/>
              <p:cNvSpPr txBox="1"/>
              <p:nvPr/>
            </p:nvSpPr>
            <p:spPr>
              <a:xfrm>
                <a:off x="223906" y="5910102"/>
                <a:ext cx="5904656" cy="8351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sz="2400" dirty="0"/>
                  <a:t>Ha n=páros akkor [0,</a:t>
                </a:r>
                <a:r>
                  <a:rPr lang="hu-HU" sz="24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hu-HU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∞</m:t>
                    </m:r>
                  </m:oMath>
                </a14:m>
                <a:r>
                  <a:rPr lang="hu-HU" sz="2400" dirty="0"/>
                  <a:t>]-</a:t>
                </a:r>
                <a:r>
                  <a:rPr lang="hu-HU" sz="2400" dirty="0" err="1"/>
                  <a:t>ig</a:t>
                </a:r>
                <a:r>
                  <a:rPr lang="hu-HU" sz="2400" dirty="0"/>
                  <a:t> monoton nő ezen a szakaszon invertálható inverze </a:t>
                </a:r>
                <a14:m>
                  <m:oMath xmlns:m="http://schemas.openxmlformats.org/officeDocument/2006/math">
                    <m:rad>
                      <m:radPr>
                        <m:ctrlPr>
                          <a:rPr lang="hu-HU" sz="2400" i="1" smtClean="0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hu-HU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deg>
                      <m:e>
                        <m:r>
                          <a:rPr lang="hu-HU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rad>
                  </m:oMath>
                </a14:m>
                <a:r>
                  <a:rPr lang="hu-HU" sz="2400" dirty="0"/>
                  <a:t> függvény</a:t>
                </a:r>
                <a:endParaRPr lang="en-US" sz="2400" dirty="0"/>
              </a:p>
            </p:txBody>
          </p:sp>
        </mc:Choice>
        <mc:Fallback xmlns="">
          <p:sp>
            <p:nvSpPr>
              <p:cNvPr id="9" name="Szövegdoboz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906" y="5910102"/>
                <a:ext cx="5904656" cy="835100"/>
              </a:xfrm>
              <a:prstGeom prst="rect">
                <a:avLst/>
              </a:prstGeom>
              <a:blipFill>
                <a:blip r:embed="rId6"/>
                <a:stretch>
                  <a:fillRect l="-1653" t="-5882" r="-103" b="-169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Szövegdoboz 9"/>
              <p:cNvSpPr txBox="1"/>
              <p:nvPr/>
            </p:nvSpPr>
            <p:spPr>
              <a:xfrm>
                <a:off x="6066480" y="1413689"/>
                <a:ext cx="1252330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hu-HU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hu-HU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hu-HU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hu-HU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hu-HU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hu-HU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hu-HU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hu-HU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0" name="Szövegdoboz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66480" y="1413689"/>
                <a:ext cx="1252330" cy="276999"/>
              </a:xfrm>
              <a:prstGeom prst="rect">
                <a:avLst/>
              </a:prstGeom>
              <a:blipFill>
                <a:blip r:embed="rId7"/>
                <a:stretch>
                  <a:fillRect l="-6311" t="-2222" b="-355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526232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Hatvány függvények</a:t>
            </a:r>
            <a:endParaRPr lang="en-US" dirty="0"/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1664400"/>
            <a:ext cx="3456384" cy="377459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Szövegdoboz 7"/>
              <p:cNvSpPr txBox="1"/>
              <p:nvPr/>
            </p:nvSpPr>
            <p:spPr>
              <a:xfrm>
                <a:off x="479376" y="5661248"/>
                <a:ext cx="5328592" cy="3724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dirty="0"/>
                  <a:t>Az f(x)=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hu-HU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hu-HU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hu-HU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hu-HU" dirty="0"/>
                  <a:t> függvény invertálható inverze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hu-HU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hu-HU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hu-HU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hu-HU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hu-HU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hu-HU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hu-HU" dirty="0"/>
                  <a:t>=</a:t>
                </a:r>
                <a14:m>
                  <m:oMath xmlns:m="http://schemas.openxmlformats.org/officeDocument/2006/math">
                    <m:rad>
                      <m:radPr>
                        <m:ctrlPr>
                          <a:rPr lang="hu-HU" i="1" dirty="0" smtClean="0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hu-HU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deg>
                      <m:e>
                        <m:r>
                          <a:rPr lang="hu-HU" b="0" i="1" dirty="0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rad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8" name="Szövegdoboz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6" y="5661248"/>
                <a:ext cx="5328592" cy="372410"/>
              </a:xfrm>
              <a:prstGeom prst="rect">
                <a:avLst/>
              </a:prstGeom>
              <a:blipFill>
                <a:blip r:embed="rId3"/>
                <a:stretch>
                  <a:fillRect l="-1030" t="-8197" b="-262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Kép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0064" y="1717625"/>
            <a:ext cx="4581695" cy="3876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6607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Hatványfüggvény </a:t>
            </a:r>
            <a:r>
              <a:rPr lang="hu-HU" dirty="0" err="1"/>
              <a:t>linearizáció</a:t>
            </a:r>
            <a:r>
              <a:rPr lang="hu-HU" dirty="0"/>
              <a:t> 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Szövegdoboz 3"/>
              <p:cNvSpPr txBox="1"/>
              <p:nvPr/>
            </p:nvSpPr>
            <p:spPr>
              <a:xfrm>
                <a:off x="1631504" y="2420888"/>
                <a:ext cx="4961550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hu-HU" sz="3200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hu-HU" sz="3200" b="0" i="0" smtClean="0">
                              <a:latin typeface="Cambria Math" panose="02040503050406030204" pitchFamily="18" charset="0"/>
                            </a:rPr>
                            <m:t>log</m:t>
                          </m:r>
                        </m:fName>
                        <m:e>
                          <m:d>
                            <m:dPr>
                              <m:ctrlPr>
                                <a:rPr lang="hu-HU" sz="32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hu-HU" sz="3200" b="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d>
                        </m:e>
                      </m:func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𝑙𝑜𝑔</m:t>
                      </m:r>
                      <m:d>
                        <m:dPr>
                          <m:ctrlPr>
                            <a:rPr lang="hu-HU" sz="32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hu-HU" sz="3200" b="0" i="0" smtClean="0">
                          <a:latin typeface="Cambria Math" panose="02040503050406030204" pitchFamily="18" charset="0"/>
                        </a:rPr>
                        <m:t>log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⁡(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4" name="Szövegdoboz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1504" y="2420888"/>
                <a:ext cx="4961550" cy="49244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Szövegdoboz 4"/>
              <p:cNvSpPr txBox="1"/>
              <p:nvPr/>
            </p:nvSpPr>
            <p:spPr>
              <a:xfrm>
                <a:off x="1665891" y="1563344"/>
                <a:ext cx="1761380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hu-HU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</m:sSup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5" name="Szövegdoboz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5891" y="1563344"/>
                <a:ext cx="1761380" cy="49244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Szalagnyíl balra 5"/>
          <p:cNvSpPr/>
          <p:nvPr/>
        </p:nvSpPr>
        <p:spPr>
          <a:xfrm>
            <a:off x="6744072" y="1809565"/>
            <a:ext cx="1584176" cy="110376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Szövegdoboz 6"/>
              <p:cNvSpPr txBox="1"/>
              <p:nvPr/>
            </p:nvSpPr>
            <p:spPr>
              <a:xfrm>
                <a:off x="1670616" y="3671282"/>
                <a:ext cx="2041841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hu-HU" sz="3200" i="1" dirty="0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hu-HU" sz="3200" i="1" dirty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hu-HU" sz="3200" i="1" dirty="0" err="1" smtClean="0">
                          <a:latin typeface="Cambria Math" panose="02040503050406030204" pitchFamily="18" charset="0"/>
                        </a:rPr>
                        <m:t>𝑎𝑥</m:t>
                      </m:r>
                      <m:r>
                        <a:rPr lang="hu-HU" sz="3200" i="1" dirty="0" err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hu-HU" sz="3200" i="1" dirty="0" err="1" smtClean="0">
                          <a:latin typeface="Cambria Math" panose="02040503050406030204" pitchFamily="18" charset="0"/>
                        </a:rPr>
                        <m:t>𝑏</m:t>
                      </m:r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7" name="Szövegdoboz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0616" y="3671282"/>
                <a:ext cx="2041841" cy="49244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Egyenes összekötő nyíllal 8"/>
          <p:cNvCxnSpPr/>
          <p:nvPr/>
        </p:nvCxnSpPr>
        <p:spPr>
          <a:xfrm flipV="1">
            <a:off x="2691536" y="2857295"/>
            <a:ext cx="631664" cy="947262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Egyenes összekötő nyíllal 10"/>
          <p:cNvCxnSpPr/>
          <p:nvPr/>
        </p:nvCxnSpPr>
        <p:spPr>
          <a:xfrm flipV="1">
            <a:off x="2978629" y="2959081"/>
            <a:ext cx="1245163" cy="75795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Egyenes összekötő nyíllal 12"/>
          <p:cNvCxnSpPr/>
          <p:nvPr/>
        </p:nvCxnSpPr>
        <p:spPr>
          <a:xfrm flipV="1">
            <a:off x="3679286" y="2913331"/>
            <a:ext cx="2514260" cy="100417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8203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Exponenciális függvény </a:t>
            </a:r>
            <a:endParaRPr lang="en-US" dirty="0"/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7464" y="1046441"/>
            <a:ext cx="4962128" cy="372159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Szövegdoboz 5"/>
              <p:cNvSpPr txBox="1"/>
              <p:nvPr/>
            </p:nvSpPr>
            <p:spPr>
              <a:xfrm>
                <a:off x="911424" y="1690688"/>
                <a:ext cx="482453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hu-HU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hu-HU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hu-HU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hu-HU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hu-HU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hu-HU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hu-HU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hu-HU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hu-HU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sup>
                      </m:sSup>
                    </m:oMath>
                  </m:oMathPara>
                </a14:m>
                <a:endParaRPr lang="en-US" sz="3600" dirty="0"/>
              </a:p>
            </p:txBody>
          </p:sp>
        </mc:Choice>
        <mc:Fallback xmlns="">
          <p:sp>
            <p:nvSpPr>
              <p:cNvPr id="6" name="Szövegdoboz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1424" y="1690688"/>
                <a:ext cx="4824536" cy="6463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Szövegdoboz 6"/>
          <p:cNvSpPr txBox="1"/>
          <p:nvPr/>
        </p:nvSpPr>
        <p:spPr>
          <a:xfrm>
            <a:off x="7680176" y="476672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Ha x=o</a:t>
            </a:r>
          </a:p>
          <a:p>
            <a:r>
              <a:rPr lang="hu-HU" dirty="0"/>
              <a:t>Akkor y=y</a:t>
            </a:r>
            <a:r>
              <a:rPr lang="hu-HU" baseline="-25000" dirty="0"/>
              <a:t>0</a:t>
            </a:r>
            <a:endParaRPr lang="en-US" baseline="-25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Szövegdoboz 8"/>
              <p:cNvSpPr txBox="1"/>
              <p:nvPr/>
            </p:nvSpPr>
            <p:spPr>
              <a:xfrm>
                <a:off x="551384" y="2636912"/>
                <a:ext cx="5904656" cy="27668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sz="2400" dirty="0"/>
                  <a:t>Görbéjének meredeksége megegyezik a</a:t>
                </a:r>
              </a:p>
              <a:p>
                <a:r>
                  <a:rPr lang="hu-HU" sz="2400" dirty="0"/>
                  <a:t>függvény értékével tehát a deriváltja is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hu-HU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hu-HU" sz="2400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hu-HU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hu-HU" sz="2400" dirty="0"/>
                  <a:t>.</a:t>
                </a:r>
              </a:p>
              <a:p>
                <a:r>
                  <a:rPr lang="hu-HU" sz="2400" dirty="0"/>
                  <a:t>Ha logaritmusos tengelyen ábrázolom y olyan mintha lineáris lenne de még mindig exponenciális írja le a görbét. </a:t>
                </a:r>
              </a:p>
              <a:p>
                <a:r>
                  <a:rPr lang="hu-HU" sz="2400" dirty="0"/>
                  <a:t>Ha az y tengelyen log(y)-t ábrázolom akkor lesz lineáris</a:t>
                </a:r>
                <a:endParaRPr lang="en-US" sz="2400" dirty="0"/>
              </a:p>
            </p:txBody>
          </p:sp>
        </mc:Choice>
        <mc:Fallback xmlns="">
          <p:sp>
            <p:nvSpPr>
              <p:cNvPr id="9" name="Szövegdoboz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384" y="2636912"/>
                <a:ext cx="5904656" cy="2766848"/>
              </a:xfrm>
              <a:prstGeom prst="rect">
                <a:avLst/>
              </a:prstGeom>
              <a:blipFill>
                <a:blip r:embed="rId5"/>
                <a:stretch>
                  <a:fillRect l="-1548" t="-1766" r="-722" b="-1104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Szövegdoboz 10"/>
              <p:cNvSpPr txBox="1"/>
              <p:nvPr/>
            </p:nvSpPr>
            <p:spPr>
              <a:xfrm>
                <a:off x="8040216" y="5085184"/>
                <a:ext cx="367240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hu-HU" i="1" dirty="0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hu-HU" i="1" dirty="0" smtClean="0">
                        <a:latin typeface="Cambria Math" panose="02040503050406030204" pitchFamily="18" charset="0"/>
                      </a:rPr>
                      <m:t>&gt;1</m:t>
                    </m:r>
                  </m:oMath>
                </a14:m>
                <a:r>
                  <a:rPr lang="hu-HU" dirty="0"/>
                  <a:t> monoton nő </a:t>
                </a:r>
              </a:p>
              <a:p>
                <a14:m>
                  <m:oMath xmlns:m="http://schemas.openxmlformats.org/officeDocument/2006/math">
                    <m:r>
                      <a:rPr lang="hu-HU" i="1" dirty="0" smtClean="0">
                        <a:latin typeface="Cambria Math" panose="02040503050406030204" pitchFamily="18" charset="0"/>
                      </a:rPr>
                      <m:t>0&lt;</m:t>
                    </m:r>
                    <m:r>
                      <a:rPr lang="hu-HU" i="1" dirty="0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hu-HU" i="1" dirty="0" smtClean="0">
                        <a:latin typeface="Cambria Math" panose="02040503050406030204" pitchFamily="18" charset="0"/>
                      </a:rPr>
                      <m:t>&lt;1</m:t>
                    </m:r>
                  </m:oMath>
                </a14:m>
                <a:r>
                  <a:rPr lang="hu-HU" dirty="0"/>
                  <a:t> monoton csökken</a:t>
                </a:r>
                <a:endParaRPr lang="en-US" dirty="0"/>
              </a:p>
            </p:txBody>
          </p:sp>
        </mc:Choice>
        <mc:Fallback xmlns="">
          <p:sp>
            <p:nvSpPr>
              <p:cNvPr id="11" name="Szövegdoboz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40216" y="5085184"/>
                <a:ext cx="3672408" cy="646331"/>
              </a:xfrm>
              <a:prstGeom prst="rect">
                <a:avLst/>
              </a:prstGeom>
              <a:blipFill>
                <a:blip r:embed="rId6"/>
                <a:stretch>
                  <a:fillRect t="-4717" b="-14151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Szövegdoboz 12"/>
              <p:cNvSpPr txBox="1"/>
              <p:nvPr/>
            </p:nvSpPr>
            <p:spPr>
              <a:xfrm>
                <a:off x="866714" y="5413192"/>
                <a:ext cx="1348511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hu-HU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hu-HU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p>
                      </m:sSup>
                      <m:sSup>
                        <m:sSup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hu-HU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hu-HU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sup>
                      </m:sSup>
                      <m:r>
                        <a:rPr lang="hu-HU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hu-HU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hu-HU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hu-HU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hu-HU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hu-HU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3" name="Szövegdoboz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6714" y="5413192"/>
                <a:ext cx="1348511" cy="276999"/>
              </a:xfrm>
              <a:prstGeom prst="rect">
                <a:avLst/>
              </a:prstGeom>
              <a:blipFill>
                <a:blip r:embed="rId7"/>
                <a:stretch>
                  <a:fillRect l="-4072" r="-1357" b="-88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Szövegdoboz 14"/>
              <p:cNvSpPr txBox="1"/>
              <p:nvPr/>
            </p:nvSpPr>
            <p:spPr>
              <a:xfrm>
                <a:off x="838200" y="5696044"/>
                <a:ext cx="1095172" cy="53322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hu-HU" b="0" i="1" smtClean="0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hu-HU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hu-HU" b="0" i="1" smtClean="0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hu-HU" b="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sup>
                          </m:sSup>
                        </m:den>
                      </m:f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hu-HU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hu-HU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  <m:r>
                            <a:rPr lang="hu-HU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hu-HU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𝑦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5" name="Szövegdoboz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200" y="5696044"/>
                <a:ext cx="1095172" cy="53322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églalap 16"/>
              <p:cNvSpPr/>
              <p:nvPr/>
            </p:nvSpPr>
            <p:spPr>
              <a:xfrm>
                <a:off x="646000" y="6277642"/>
                <a:ext cx="146610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hu-HU" b="0" i="1" smtClean="0">
                                      <a:latin typeface="Cambria Math" panose="02040503050406030204" pitchFamily="18" charset="0"/>
                                    </a:rPr>
                                    <m:t>𝑏</m:t>
                                  </m:r>
                                </m:e>
                                <m:sup>
                                  <m:r>
                                    <a:rPr lang="hu-HU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hu-HU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sup>
                      </m:sSup>
                      <m:r>
                        <a:rPr lang="hu-HU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hu-HU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hu-HU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hu-HU" b="0" i="1" smtClean="0">
                              <a:latin typeface="Cambria Math" panose="02040503050406030204" pitchFamily="18" charset="0"/>
                            </a:rPr>
                            <m:t>𝑥𝑦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7" name="Téglalap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000" y="6277642"/>
                <a:ext cx="1466107" cy="36933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551843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Exponenciális függvény </a:t>
            </a:r>
            <a:r>
              <a:rPr lang="hu-HU" dirty="0" err="1"/>
              <a:t>linearizáció</a:t>
            </a:r>
            <a:r>
              <a:rPr lang="hu-HU" dirty="0"/>
              <a:t> 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Szövegdoboz 3"/>
              <p:cNvSpPr txBox="1"/>
              <p:nvPr/>
            </p:nvSpPr>
            <p:spPr>
              <a:xfrm>
                <a:off x="1631504" y="2132856"/>
                <a:ext cx="1872208" cy="50129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𝐴</m:t>
                      </m:r>
                      <m:sSup>
                        <m:sSupPr>
                          <m:ctrlPr>
                            <a:rPr lang="hu-HU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𝑘𝑥</m:t>
                          </m:r>
                        </m:sup>
                      </m:sSup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4" name="Szövegdoboz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1504" y="2132856"/>
                <a:ext cx="1872208" cy="501291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Szalagnyíl balra 5"/>
          <p:cNvSpPr/>
          <p:nvPr/>
        </p:nvSpPr>
        <p:spPr>
          <a:xfrm>
            <a:off x="5231904" y="2383501"/>
            <a:ext cx="864096" cy="1216587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77FA84A4-8BEF-4324-93BF-C12B239D03CD}"/>
                  </a:ext>
                </a:extLst>
              </p:cNvPr>
              <p:cNvSpPr txBox="1"/>
              <p:nvPr/>
            </p:nvSpPr>
            <p:spPr>
              <a:xfrm>
                <a:off x="1631504" y="3286598"/>
                <a:ext cx="2876493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hu-HU" sz="2400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hu-HU" sz="2400" b="0" i="0" smtClean="0">
                              <a:latin typeface="Cambria Math" panose="02040503050406030204" pitchFamily="18" charset="0"/>
                            </a:rPr>
                            <m:t>log</m:t>
                          </m:r>
                        </m:fName>
                        <m:e>
                          <m:d>
                            <m:dPr>
                              <m:ctrlP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d>
                        </m:e>
                      </m:func>
                      <m:r>
                        <a:rPr lang="hu-HU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hu-HU" sz="2400" b="0" i="0" smtClean="0">
                          <a:latin typeface="Cambria Math" panose="02040503050406030204" pitchFamily="18" charset="0"/>
                        </a:rPr>
                        <m:t>log</m:t>
                      </m:r>
                      <m:r>
                        <a:rPr lang="hu-HU" sz="2400" b="0" i="1" smtClean="0">
                          <a:latin typeface="Cambria Math" panose="02040503050406030204" pitchFamily="18" charset="0"/>
                        </a:rPr>
                        <m:t>⁡(</m:t>
                      </m:r>
                      <m:sSub>
                        <m:sSubPr>
                          <m:ctrlPr>
                            <a:rPr lang="hu-HU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hu-HU" sz="2400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hu-HU" sz="2400" b="0" i="1" smtClean="0">
                              <a:latin typeface="Cambria Math" panose="02040503050406030204" pitchFamily="18" charset="0"/>
                            </a:rPr>
                            <m:t>𝑜</m:t>
                          </m:r>
                        </m:sub>
                      </m:sSub>
                      <m:sSup>
                        <m:sSupPr>
                          <m:ctrlPr>
                            <a:rPr lang="hu-HU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hu-HU" sz="2400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hu-HU" sz="24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hu-HU" sz="2400" b="0" i="1" smtClean="0">
                              <a:latin typeface="Cambria Math" panose="02040503050406030204" pitchFamily="18" charset="0"/>
                            </a:rPr>
                            <m:t>𝑝𝑥</m:t>
                          </m:r>
                        </m:sup>
                      </m:sSup>
                      <m:r>
                        <a:rPr lang="hu-HU" sz="24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77FA84A4-8BEF-4324-93BF-C12B239D03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1504" y="3286598"/>
                <a:ext cx="2876493" cy="369332"/>
              </a:xfrm>
              <a:prstGeom prst="rect">
                <a:avLst/>
              </a:prstGeom>
              <a:blipFill>
                <a:blip r:embed="rId3"/>
                <a:stretch>
                  <a:fillRect l="-3390" r="-3390" b="-344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CA8D2D0-833F-481E-989B-88ED291F694F}"/>
                  </a:ext>
                </a:extLst>
              </p:cNvPr>
              <p:cNvSpPr txBox="1"/>
              <p:nvPr/>
            </p:nvSpPr>
            <p:spPr>
              <a:xfrm>
                <a:off x="1620483" y="4308382"/>
                <a:ext cx="2923301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hu-HU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hu-HU" b="0" i="0" smtClean="0">
                              <a:latin typeface="Cambria Math" panose="02040503050406030204" pitchFamily="18" charset="0"/>
                            </a:rPr>
                            <m:t>log</m:t>
                          </m:r>
                        </m:fName>
                        <m:e>
                          <m:d>
                            <m:dPr>
                              <m:ctrlPr>
                                <a:rPr lang="hu-HU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hu-HU" b="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d>
                        </m:e>
                      </m:func>
                      <m:r>
                        <a:rPr lang="hu-HU" b="0" i="1" smtClean="0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hu-HU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hu-HU" b="0" i="0" smtClean="0">
                              <a:latin typeface="Cambria Math" panose="02040503050406030204" pitchFamily="18" charset="0"/>
                            </a:rPr>
                            <m:t>log</m:t>
                          </m:r>
                        </m:fName>
                        <m:e>
                          <m:d>
                            <m:dPr>
                              <m:ctrlPr>
                                <a:rPr lang="hu-HU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hu-HU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hu-HU" b="0" i="1" smtClean="0">
                                      <a:latin typeface="Cambria Math" panose="02040503050406030204" pitchFamily="18" charset="0"/>
                                    </a:rPr>
                                    <m:t>𝑦</m:t>
                                  </m:r>
                                </m:e>
                                <m:sub>
                                  <m:r>
                                    <a:rPr lang="hu-HU" b="0" i="1" smtClean="0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b>
                              </m:sSub>
                            </m:e>
                          </m:d>
                        </m:e>
                      </m:func>
                      <m:r>
                        <a:rPr lang="hu-HU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hu-HU" b="0" i="0" smtClean="0">
                          <a:latin typeface="Cambria Math" panose="02040503050406030204" pitchFamily="18" charset="0"/>
                        </a:rPr>
                        <m:t>log</m:t>
                      </m:r>
                      <m:r>
                        <a:rPr lang="hu-HU" b="0" i="1" smtClean="0">
                          <a:latin typeface="Cambria Math" panose="02040503050406030204" pitchFamily="18" charset="0"/>
                        </a:rPr>
                        <m:t>⁡(</m:t>
                      </m:r>
                      <m:sSup>
                        <m:sSupPr>
                          <m:ctrlPr>
                            <a:rPr lang="hu-HU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hu-HU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hu-HU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hu-HU" b="0" i="1" smtClean="0">
                              <a:latin typeface="Cambria Math" panose="02040503050406030204" pitchFamily="18" charset="0"/>
                            </a:rPr>
                            <m:t>𝑝𝑥</m:t>
                          </m:r>
                        </m:sup>
                      </m:sSup>
                      <m:r>
                        <a:rPr lang="hu-HU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CA8D2D0-833F-481E-989B-88ED291F69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0483" y="4308382"/>
                <a:ext cx="2923301" cy="276999"/>
              </a:xfrm>
              <a:prstGeom prst="rect">
                <a:avLst/>
              </a:prstGeom>
              <a:blipFill>
                <a:blip r:embed="rId4"/>
                <a:stretch>
                  <a:fillRect l="-2296" t="-2222" r="-2714" b="-355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Szalagnyíl balra 5">
            <a:extLst>
              <a:ext uri="{FF2B5EF4-FFF2-40B4-BE49-F238E27FC236}">
                <a16:creationId xmlns:a16="http://schemas.microsoft.com/office/drawing/2014/main" id="{BC2FFD6B-9928-4523-8EF0-9B11E81FD419}"/>
              </a:ext>
            </a:extLst>
          </p:cNvPr>
          <p:cNvSpPr/>
          <p:nvPr/>
        </p:nvSpPr>
        <p:spPr>
          <a:xfrm>
            <a:off x="4745427" y="3421445"/>
            <a:ext cx="864096" cy="1216587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A25F11C0-E4A9-49D2-9F42-DC3F2D734E29}"/>
                  </a:ext>
                </a:extLst>
              </p:cNvPr>
              <p:cNvSpPr txBox="1"/>
              <p:nvPr/>
            </p:nvSpPr>
            <p:spPr>
              <a:xfrm>
                <a:off x="1620483" y="5044365"/>
                <a:ext cx="3236784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hu-HU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hu-HU" b="0" i="0" smtClean="0">
                              <a:latin typeface="Cambria Math" panose="02040503050406030204" pitchFamily="18" charset="0"/>
                            </a:rPr>
                            <m:t>log</m:t>
                          </m:r>
                        </m:fName>
                        <m:e>
                          <m:d>
                            <m:dPr>
                              <m:ctrlPr>
                                <a:rPr lang="hu-HU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hu-HU" b="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d>
                        </m:e>
                      </m:func>
                      <m:r>
                        <a:rPr lang="hu-HU" b="0" i="1" smtClean="0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hu-HU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hu-HU" b="0" i="0" smtClean="0">
                              <a:latin typeface="Cambria Math" panose="02040503050406030204" pitchFamily="18" charset="0"/>
                            </a:rPr>
                            <m:t>log</m:t>
                          </m:r>
                        </m:fName>
                        <m:e>
                          <m:d>
                            <m:dPr>
                              <m:ctrlPr>
                                <a:rPr lang="hu-HU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hu-HU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hu-HU" b="0" i="1" smtClean="0">
                                      <a:latin typeface="Cambria Math" panose="02040503050406030204" pitchFamily="18" charset="0"/>
                                    </a:rPr>
                                    <m:t>𝑦</m:t>
                                  </m:r>
                                </m:e>
                                <m:sub>
                                  <m:r>
                                    <a:rPr lang="hu-HU" b="0" i="1" smtClean="0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b>
                              </m:sSub>
                            </m:e>
                          </m:d>
                        </m:e>
                      </m:func>
                      <m:r>
                        <a:rPr lang="hu-HU" b="0" i="1" smtClean="0">
                          <a:latin typeface="Cambria Math" panose="02040503050406030204" pitchFamily="18" charset="0"/>
                        </a:rPr>
                        <m:t>+(−</m:t>
                      </m:r>
                      <m:r>
                        <a:rPr lang="hu-HU" b="0" i="1" smtClean="0">
                          <a:latin typeface="Cambria Math" panose="02040503050406030204" pitchFamily="18" charset="0"/>
                        </a:rPr>
                        <m:t>𝑝𝑥</m:t>
                      </m:r>
                      <m:func>
                        <m:funcPr>
                          <m:ctrlPr>
                            <a:rPr lang="hu-HU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hu-HU" b="0" i="0" smtClean="0">
                              <a:latin typeface="Cambria Math" panose="02040503050406030204" pitchFamily="18" charset="0"/>
                            </a:rPr>
                            <m:t>log</m:t>
                          </m:r>
                        </m:fName>
                        <m:e>
                          <m:d>
                            <m:dPr>
                              <m:ctrlPr>
                                <a:rPr lang="hu-HU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hu-HU" b="0" i="1" smtClean="0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e>
                          </m:d>
                        </m:e>
                      </m:func>
                      <m:r>
                        <a:rPr lang="hu-HU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A25F11C0-E4A9-49D2-9F42-DC3F2D734E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0483" y="5044365"/>
                <a:ext cx="3236784" cy="276999"/>
              </a:xfrm>
              <a:prstGeom prst="rect">
                <a:avLst/>
              </a:prstGeom>
              <a:blipFill>
                <a:blip r:embed="rId5"/>
                <a:stretch>
                  <a:fillRect l="-2072" t="-2174" r="-2260" b="-3260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Szalagnyíl balra 5">
            <a:extLst>
              <a:ext uri="{FF2B5EF4-FFF2-40B4-BE49-F238E27FC236}">
                <a16:creationId xmlns:a16="http://schemas.microsoft.com/office/drawing/2014/main" id="{919D17AB-3E72-47F9-B37C-5F96B1D3763B}"/>
              </a:ext>
            </a:extLst>
          </p:cNvPr>
          <p:cNvSpPr/>
          <p:nvPr/>
        </p:nvSpPr>
        <p:spPr>
          <a:xfrm>
            <a:off x="5732649" y="4262268"/>
            <a:ext cx="864096" cy="1216587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8D9FA440-9FCC-48B7-B1AC-38598220DE61}"/>
                  </a:ext>
                </a:extLst>
              </p:cNvPr>
              <p:cNvSpPr txBox="1"/>
              <p:nvPr/>
            </p:nvSpPr>
            <p:spPr>
              <a:xfrm>
                <a:off x="1520455" y="5849324"/>
                <a:ext cx="3278141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hu-HU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hu-HU" b="1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𝐥𝐨𝐠</m:t>
                          </m:r>
                        </m:fName>
                        <m:e>
                          <m:d>
                            <m:dPr>
                              <m:ctrlPr>
                                <a:rPr lang="hu-HU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hu-HU" b="1" i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𝐲</m:t>
                              </m:r>
                            </m:e>
                          </m:d>
                        </m:e>
                      </m:func>
                      <m:r>
                        <a:rPr lang="hu-HU" b="1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hu-HU" b="1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𝐩</m:t>
                      </m:r>
                      <m:func>
                        <m:funcPr>
                          <m:ctrlPr>
                            <a:rPr lang="hu-HU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hu-HU" b="1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𝐥𝐨𝐠</m:t>
                          </m:r>
                        </m:fName>
                        <m:e>
                          <m:d>
                            <m:dPr>
                              <m:ctrlPr>
                                <a:rPr lang="hu-HU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hu-HU" b="1" i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𝐞</m:t>
                              </m:r>
                            </m:e>
                          </m:d>
                        </m:e>
                      </m:func>
                      <m:r>
                        <a:rPr lang="hu-HU" b="1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𝐱</m:t>
                      </m:r>
                      <m:r>
                        <a:rPr lang="hu-HU" b="1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hu-HU" b="1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𝐥𝐨𝐠</m:t>
                      </m:r>
                      <m:r>
                        <a:rPr lang="hu-HU" b="1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⁡(</m:t>
                      </m:r>
                      <m:sSub>
                        <m:sSubPr>
                          <m:ctrlPr>
                            <a:rPr lang="hu-HU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hu-HU" b="1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𝐲</m:t>
                          </m:r>
                        </m:e>
                        <m:sub>
                          <m:r>
                            <a:rPr lang="hu-HU" b="1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𝐨</m:t>
                          </m:r>
                          <m:r>
                            <a:rPr lang="hu-HU" b="1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</m:sub>
                      </m:sSub>
                      <m:r>
                        <a:rPr lang="hu-HU" b="1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8D9FA440-9FCC-48B7-B1AC-38598220DE6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0455" y="5849324"/>
                <a:ext cx="3278141" cy="276999"/>
              </a:xfrm>
              <a:prstGeom prst="rect">
                <a:avLst/>
              </a:prstGeom>
              <a:blipFill>
                <a:blip r:embed="rId6"/>
                <a:stretch>
                  <a:fillRect l="-1301" t="-6667" r="-1487" b="-355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Szalagnyíl balra 5">
            <a:extLst>
              <a:ext uri="{FF2B5EF4-FFF2-40B4-BE49-F238E27FC236}">
                <a16:creationId xmlns:a16="http://schemas.microsoft.com/office/drawing/2014/main" id="{55BFB799-EBCB-44C1-8222-46E72E99CF23}"/>
              </a:ext>
            </a:extLst>
          </p:cNvPr>
          <p:cNvSpPr/>
          <p:nvPr/>
        </p:nvSpPr>
        <p:spPr>
          <a:xfrm>
            <a:off x="4980393" y="5067682"/>
            <a:ext cx="864096" cy="1216587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3103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Logaritmus függvény</a:t>
            </a:r>
            <a:br>
              <a:rPr lang="hu-HU" dirty="0"/>
            </a:br>
            <a:endParaRPr lang="en-US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286" y="1484784"/>
            <a:ext cx="5485714" cy="4076190"/>
          </a:xfrm>
        </p:spPr>
      </p:pic>
      <p:sp>
        <p:nvSpPr>
          <p:cNvPr id="5" name="Szövegdoboz 4"/>
          <p:cNvSpPr txBox="1"/>
          <p:nvPr/>
        </p:nvSpPr>
        <p:spPr>
          <a:xfrm>
            <a:off x="6528048" y="1713987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Az exponenciális függvény inverz függvénye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Szövegdoboz 6"/>
              <p:cNvSpPr txBox="1"/>
              <p:nvPr/>
            </p:nvSpPr>
            <p:spPr>
              <a:xfrm>
                <a:off x="6528048" y="1321356"/>
                <a:ext cx="3155736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ℝ</m:t>
                        </m:r>
                      </m:e>
                      <m:sup>
                        <m:r>
                          <a:rPr lang="hu-HU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p>
                    <m:r>
                      <a:rPr 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ℝ</m:t>
                    </m:r>
                    <m:r>
                      <a:rPr lang="hu-HU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hu-HU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lang="hu-HU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sSub>
                      <m:sSubPr>
                        <m:ctrlPr>
                          <a:rPr lang="hu-HU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hu-HU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𝑙𝑜𝑔</m:t>
                        </m:r>
                      </m:e>
                      <m:sub>
                        <m:r>
                          <a:rPr lang="hu-HU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sub>
                    </m:sSub>
                    <m:r>
                      <a:rPr lang="hu-HU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lang="hu-HU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; </m:t>
                    </m:r>
                  </m:oMath>
                </a14:m>
                <a:r>
                  <a:rPr lang="hu-HU" sz="2400" dirty="0"/>
                  <a:t>a&gt;0</a:t>
                </a:r>
                <a:endParaRPr lang="en-US" sz="2400" dirty="0"/>
              </a:p>
            </p:txBody>
          </p:sp>
        </mc:Choice>
        <mc:Fallback xmlns="">
          <p:sp>
            <p:nvSpPr>
              <p:cNvPr id="7" name="Szövegdoboz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8048" y="1321356"/>
                <a:ext cx="3155736" cy="369332"/>
              </a:xfrm>
              <a:prstGeom prst="rect">
                <a:avLst/>
              </a:prstGeom>
              <a:blipFill>
                <a:blip r:embed="rId4"/>
                <a:stretch>
                  <a:fillRect l="-3475" t="-26667" r="-4633" b="-50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Szövegdoboz 7"/>
              <p:cNvSpPr txBox="1"/>
              <p:nvPr/>
            </p:nvSpPr>
            <p:spPr>
              <a:xfrm>
                <a:off x="6528048" y="2276872"/>
                <a:ext cx="4260525" cy="50129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𝑙𝑛𝑎</m:t>
                          </m:r>
                        </m:sup>
                      </m:sSup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 ⇔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𝑙𝑛</m:t>
                      </m:r>
                      <m:d>
                        <m:dPr>
                          <m:ctrlP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hu-HU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hu-HU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e>
                            <m:sup>
                              <m:r>
                                <a:rPr lang="hu-HU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sup>
                          </m:sSup>
                        </m:e>
                      </m:d>
                      <m:r>
                        <a:rPr lang="hu-HU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8" name="Szövegdoboz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8048" y="2276872"/>
                <a:ext cx="4260525" cy="50129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Szövegdoboz 8"/>
              <p:cNvSpPr txBox="1"/>
              <p:nvPr/>
            </p:nvSpPr>
            <p:spPr>
              <a:xfrm>
                <a:off x="1559496" y="5661248"/>
                <a:ext cx="280831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hu-HU" sz="2400" i="1" dirty="0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hu-HU" sz="2400" i="1" dirty="0" smtClean="0">
                          <a:latin typeface="Cambria Math" panose="02040503050406030204" pitchFamily="18" charset="0"/>
                        </a:rPr>
                        <m:t>&gt;1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9" name="Szövegdoboz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9496" y="5661248"/>
                <a:ext cx="2808312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Szövegdoboz 9"/>
              <p:cNvSpPr txBox="1"/>
              <p:nvPr/>
            </p:nvSpPr>
            <p:spPr>
              <a:xfrm>
                <a:off x="6625446" y="3384379"/>
                <a:ext cx="5427896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𝑙𝑜𝑔</m:t>
                          </m:r>
                        </m:e>
                        <m:sub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d>
                        <m:dPr>
                          <m:ctrlPr>
                            <a:rPr lang="hu-HU" sz="32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𝑥𝑦</m:t>
                          </m:r>
                        </m:e>
                      </m:d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hu-HU" sz="3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𝑙𝑜𝑔</m:t>
                          </m:r>
                        </m:e>
                        <m:sub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d>
                        <m:dPr>
                          <m:ctrlPr>
                            <a:rPr lang="hu-HU" sz="32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hu-HU" sz="3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𝑙𝑜𝑔</m:t>
                          </m:r>
                        </m:e>
                        <m:sub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10" name="Szövegdoboz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25446" y="3384379"/>
                <a:ext cx="5427896" cy="49244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Szövegdoboz 10"/>
              <p:cNvSpPr txBox="1"/>
              <p:nvPr/>
            </p:nvSpPr>
            <p:spPr>
              <a:xfrm>
                <a:off x="6744072" y="4206039"/>
                <a:ext cx="3892540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𝑙𝑜𝑔</m:t>
                          </m:r>
                        </m:e>
                        <m:sub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d>
                        <m:dPr>
                          <m:ctrlPr>
                            <a:rPr lang="hu-HU" sz="32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hu-HU" sz="32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hu-HU" sz="32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hu-HU" sz="32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p>
                          </m:sSup>
                        </m:e>
                      </m:d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𝑝</m:t>
                      </m:r>
                      <m:sSub>
                        <m:sSubPr>
                          <m:ctrlPr>
                            <a:rPr lang="hu-HU" sz="3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𝑙𝑜𝑔</m:t>
                          </m:r>
                        </m:e>
                        <m:sub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11" name="Szövegdoboz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44072" y="4206039"/>
                <a:ext cx="3892540" cy="49244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Szövegdoboz 11"/>
              <p:cNvSpPr txBox="1"/>
              <p:nvPr/>
            </p:nvSpPr>
            <p:spPr>
              <a:xfrm>
                <a:off x="6649136" y="5034926"/>
                <a:ext cx="3351046" cy="102534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𝑙𝑜𝑔</m:t>
                          </m:r>
                        </m:e>
                        <m:sub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d>
                        <m:dPr>
                          <m:ctrlPr>
                            <a:rPr lang="hu-HU" sz="32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hu-HU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hu-HU" sz="32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hu-HU" sz="3200" b="0" i="1" smtClean="0">
                                  <a:latin typeface="Cambria Math" panose="02040503050406030204" pitchFamily="18" charset="0"/>
                                </a:rPr>
                                <m:t>𝑙𝑜𝑔</m:t>
                              </m:r>
                            </m:e>
                            <m:sub>
                              <m:r>
                                <a:rPr lang="hu-HU" sz="3200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sub>
                          </m:sSub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sSub>
                            <m:sSubPr>
                              <m:ctrlPr>
                                <a:rPr lang="hu-HU" sz="32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hu-HU" sz="3200" b="0" i="1" smtClean="0">
                                  <a:latin typeface="Cambria Math" panose="02040503050406030204" pitchFamily="18" charset="0"/>
                                </a:rPr>
                                <m:t>𝑙𝑜𝑔</m:t>
                              </m:r>
                            </m:e>
                            <m:sub>
                              <m:r>
                                <a:rPr lang="hu-HU" sz="3200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sub>
                          </m:sSub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12" name="Szövegdoboz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49136" y="5034926"/>
                <a:ext cx="3351046" cy="102534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Szövegdoboz 12"/>
          <p:cNvSpPr txBox="1"/>
          <p:nvPr/>
        </p:nvSpPr>
        <p:spPr>
          <a:xfrm>
            <a:off x="3215680" y="566124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A általában 2, e, vagy 10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733095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A6572B-3BEF-47F8-A7C9-CD6DEACE6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Egyenes arányosság, fordított arányosság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D946B8-15E2-4558-8F7F-1421DFEAB0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Egyenes arányosság  y= k*x </a:t>
            </a:r>
          </a:p>
          <a:p>
            <a:endParaRPr lang="hu-HU" dirty="0"/>
          </a:p>
          <a:p>
            <a:endParaRPr lang="hu-HU" dirty="0"/>
          </a:p>
          <a:p>
            <a:endParaRPr lang="hu-HU" dirty="0"/>
          </a:p>
          <a:p>
            <a:endParaRPr lang="hu-HU" dirty="0"/>
          </a:p>
          <a:p>
            <a:r>
              <a:rPr lang="hu-HU" dirty="0"/>
              <a:t>Fordított arányosság k=y*x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246263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Fizikai mennyiségek SI mértékegységek</a:t>
            </a:r>
            <a:endParaRPr lang="en-US" dirty="0"/>
          </a:p>
        </p:txBody>
      </p:sp>
      <p:sp>
        <p:nvSpPr>
          <p:cNvPr id="4" name="Szövegdoboz 3"/>
          <p:cNvSpPr txBox="1"/>
          <p:nvPr/>
        </p:nvSpPr>
        <p:spPr>
          <a:xfrm>
            <a:off x="1055440" y="1556792"/>
            <a:ext cx="900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Mivel jelentősen több a fizikai mennyiségek száma mint a görög és a latin abc betűinek a száma ezért ugyan az a karakter jelölhet különböző mennyiségeket. </a:t>
            </a:r>
            <a:endParaRPr lang="en-US" dirty="0"/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3701604"/>
            <a:ext cx="3143412" cy="1104957"/>
          </a:xfrm>
          <a:prstGeom prst="rect">
            <a:avLst/>
          </a:prstGeom>
        </p:spPr>
      </p:pic>
      <p:sp>
        <p:nvSpPr>
          <p:cNvPr id="6" name="Szövegdoboz 5"/>
          <p:cNvSpPr txBox="1"/>
          <p:nvPr/>
        </p:nvSpPr>
        <p:spPr>
          <a:xfrm>
            <a:off x="1055440" y="4763654"/>
            <a:ext cx="61926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/>
              <a:t>Pl</a:t>
            </a:r>
            <a:r>
              <a:rPr lang="hu-HU" dirty="0"/>
              <a:t> .</a:t>
            </a:r>
          </a:p>
          <a:p>
            <a:r>
              <a:rPr lang="hu-HU" dirty="0"/>
              <a:t>c-</a:t>
            </a:r>
            <a:r>
              <a:rPr lang="hu-HU" dirty="0" err="1"/>
              <a:t>vel</a:t>
            </a:r>
            <a:r>
              <a:rPr lang="hu-HU" dirty="0"/>
              <a:t> jelöljük a fizikában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/>
              <a:t>Fénysebesség (3*10^8 m/s)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/>
              <a:t>Hullámsebesség [m/s]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/>
              <a:t>Koncentráció [mol/m^3]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/>
              <a:t>Hőkapacitás [J/kg]</a:t>
            </a:r>
            <a:endParaRPr lang="en-US" dirty="0"/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8075" y="4763654"/>
            <a:ext cx="6416554" cy="1728192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1055440" y="2480122"/>
            <a:ext cx="10153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Skalármennyiség: térbeli iránnyal nem rendelkező mennyiségek (pl. tömeg, </a:t>
            </a:r>
            <a:r>
              <a:rPr lang="hu-HU" dirty="0" err="1"/>
              <a:t>hőmérésklet</a:t>
            </a:r>
            <a:r>
              <a:rPr lang="hu-HU" dirty="0"/>
              <a:t>)</a:t>
            </a:r>
          </a:p>
          <a:p>
            <a:r>
              <a:rPr lang="hu-HU" dirty="0"/>
              <a:t>Vektormennyiségek: térbeli iránnyal rendelkező mennyiség (pl.sebesség)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98607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669B1B91-CAFE-4493-BCCF-38545FD60A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669085" y="643466"/>
            <a:ext cx="1085382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24860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book, text&#10;&#10;Description automatically generated">
            <a:extLst>
              <a:ext uri="{FF2B5EF4-FFF2-40B4-BE49-F238E27FC236}">
                <a16:creationId xmlns:a16="http://schemas.microsoft.com/office/drawing/2014/main" id="{27A527C9-3E30-4B35-9761-62CA724B381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332656"/>
            <a:ext cx="5814392" cy="5814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7206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8AAEE5CB-6AE6-4A46-A4F0-9A8F0DF9482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536160" y="476672"/>
            <a:ext cx="3829668" cy="5661248"/>
          </a:xfrm>
          <a:prstGeom prst="rect">
            <a:avLst/>
          </a:prstGeom>
        </p:spPr>
      </p:pic>
      <p:pic>
        <p:nvPicPr>
          <p:cNvPr id="7" name="Picture 6" descr="A picture containing game, table&#10;&#10;Description automatically generated">
            <a:extLst>
              <a:ext uri="{FF2B5EF4-FFF2-40B4-BE49-F238E27FC236}">
                <a16:creationId xmlns:a16="http://schemas.microsoft.com/office/drawing/2014/main" id="{1A474459-1E17-49E7-A72D-0ABF0C56FA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2009775"/>
            <a:ext cx="5010150" cy="283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41495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SI mértékegységek</a:t>
            </a:r>
            <a:endParaRPr lang="en-US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491" y="1916832"/>
            <a:ext cx="4153644" cy="4153644"/>
          </a:xfrm>
          <a:prstGeom prst="rect">
            <a:avLst/>
          </a:prstGeom>
        </p:spPr>
      </p:pic>
      <p:graphicFrame>
        <p:nvGraphicFramePr>
          <p:cNvPr id="5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5131096"/>
              </p:ext>
            </p:extLst>
          </p:nvPr>
        </p:nvGraphicFramePr>
        <p:xfrm>
          <a:off x="6888088" y="776288"/>
          <a:ext cx="4186492" cy="1828800"/>
        </p:xfrm>
        <a:graphic>
          <a:graphicData uri="http://schemas.openxmlformats.org/drawingml/2006/table">
            <a:tbl>
              <a:tblPr/>
              <a:tblGrid>
                <a:gridCol w="1612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9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49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8600"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Fizikai</a:t>
                      </a:r>
                      <a:r>
                        <a:rPr lang="hu-HU" sz="14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mennyiség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jele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mértékegység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jele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Hosszúság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a-DK" sz="1400" b="0" i="1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l, x, s, d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mé</a:t>
                      </a:r>
                      <a:r>
                        <a:rPr lang="de-DE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ter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Tömeg</a:t>
                      </a:r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1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kilogramm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kg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Idő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1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másodperc</a:t>
                      </a:r>
                      <a:endParaRPr lang="it-IT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Hőmérséklet</a:t>
                      </a:r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1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  <a:r>
                        <a:rPr lang="fi-F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elvin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Elektromos</a:t>
                      </a:r>
                      <a:r>
                        <a:rPr lang="hu-HU" sz="14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áram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1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  <a:r>
                        <a:rPr lang="fi-F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mpere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anyagmennyiség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1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n, N,</a:t>
                      </a: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ν [nu]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  <a:r>
                        <a:rPr lang="hu-HU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ól</a:t>
                      </a:r>
                      <a:endParaRPr lang="it-IT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Mol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Fény</a:t>
                      </a:r>
                      <a:r>
                        <a:rPr lang="hu-HU" sz="14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intenzitás</a:t>
                      </a:r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</a:t>
                      </a:r>
                      <a:r>
                        <a:rPr lang="hr-HR" sz="1400" b="0" i="0" u="none" strike="noStrike" baseline="-250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</a:t>
                      </a:r>
                      <a:endParaRPr lang="hr-H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andela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cd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3477040"/>
              </p:ext>
            </p:extLst>
          </p:nvPr>
        </p:nvGraphicFramePr>
        <p:xfrm>
          <a:off x="6885301" y="2852936"/>
          <a:ext cx="5099431" cy="2857500"/>
        </p:xfrm>
        <a:graphic>
          <a:graphicData uri="http://schemas.openxmlformats.org/drawingml/2006/table">
            <a:tbl>
              <a:tblPr/>
              <a:tblGrid>
                <a:gridCol w="1612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9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24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255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8600"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Fizikai</a:t>
                      </a:r>
                      <a:r>
                        <a:rPr lang="hu-HU" sz="14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mennyiség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jele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mértékegysége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jele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SI</a:t>
                      </a:r>
                      <a:r>
                        <a:rPr lang="hu-HU" sz="14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alapmértékegységekkel kifejezve</a:t>
                      </a:r>
                      <a:endParaRPr lang="it-IT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4000"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Sebesség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400" b="0" i="1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v, c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–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–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m·s</a:t>
                      </a:r>
                      <a:r>
                        <a:rPr lang="hu-HU" sz="1400" b="0" i="0" u="none" strike="noStrike" baseline="3000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–1</a:t>
                      </a:r>
                      <a:endParaRPr lang="hu-H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4000"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Gyorsulás</a:t>
                      </a:r>
                      <a:endParaRPr lang="it-IT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1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–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–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m·s</a:t>
                      </a:r>
                      <a:r>
                        <a:rPr lang="hu-HU" sz="1400" b="0" i="0" u="none" strike="noStrike" baseline="3000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–2</a:t>
                      </a:r>
                      <a:endParaRPr lang="hu-H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4000"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Erő</a:t>
                      </a:r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1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newton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kg·m·s</a:t>
                      </a:r>
                      <a:r>
                        <a:rPr lang="nb-NO" sz="1400" b="0" i="0" u="none" strike="noStrike" baseline="3000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–2</a:t>
                      </a:r>
                      <a:endParaRPr lang="nb-NO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4000"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Energia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joule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kg·m</a:t>
                      </a:r>
                      <a:r>
                        <a:rPr lang="nb-NO" sz="1400" b="0" i="0" u="none" strike="noStrike" baseline="3000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r>
                        <a:rPr lang="nb-NO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·s</a:t>
                      </a:r>
                      <a:r>
                        <a:rPr lang="nb-NO" sz="1400" b="0" i="0" u="none" strike="noStrike" baseline="3000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–2</a:t>
                      </a:r>
                      <a:endParaRPr lang="nb-NO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4000"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Teljesítmény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1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watt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kg·m</a:t>
                      </a:r>
                      <a:r>
                        <a:rPr lang="nb-NO" sz="1400" b="0" i="0" u="none" strike="noStrike" baseline="3000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r>
                        <a:rPr lang="nb-NO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·s</a:t>
                      </a:r>
                      <a:r>
                        <a:rPr lang="nb-NO" sz="1400" b="0" i="0" u="none" strike="noStrike" baseline="3000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–3</a:t>
                      </a:r>
                      <a:endParaRPr lang="nb-NO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4000"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Intenzitás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1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–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–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kg·s</a:t>
                      </a:r>
                      <a:r>
                        <a:rPr lang="sv-SE" sz="1400" b="0" i="0" u="none" strike="noStrike" baseline="3000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–3</a:t>
                      </a:r>
                      <a:endParaRPr lang="sv-SE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4000"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Nyomás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1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pascal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Pa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kg·m</a:t>
                      </a:r>
                      <a:r>
                        <a:rPr lang="fi-FI" sz="1400" b="0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–1</a:t>
                      </a:r>
                      <a:r>
                        <a:rPr lang="fi-FI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·s</a:t>
                      </a:r>
                      <a:r>
                        <a:rPr lang="fi-FI" sz="1400" b="0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–2</a:t>
                      </a:r>
                      <a:endParaRPr lang="fi-FI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048257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SI prefixumok</a:t>
            </a:r>
            <a:endParaRPr lang="en-US" dirty="0"/>
          </a:p>
        </p:txBody>
      </p:sp>
      <p:graphicFrame>
        <p:nvGraphicFramePr>
          <p:cNvPr id="4" name="Tábláza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5241302"/>
              </p:ext>
            </p:extLst>
          </p:nvPr>
        </p:nvGraphicFramePr>
        <p:xfrm>
          <a:off x="551384" y="2204864"/>
          <a:ext cx="3888432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>
                  <a:extLst>
                    <a:ext uri="{9D8B030D-6E8A-4147-A177-3AD203B41FA5}">
                      <a16:colId xmlns:a16="http://schemas.microsoft.com/office/drawing/2014/main" val="1716992733"/>
                    </a:ext>
                  </a:extLst>
                </a:gridCol>
                <a:gridCol w="1008111">
                  <a:extLst>
                    <a:ext uri="{9D8B030D-6E8A-4147-A177-3AD203B41FA5}">
                      <a16:colId xmlns:a16="http://schemas.microsoft.com/office/drawing/2014/main" val="1271248175"/>
                    </a:ext>
                  </a:extLst>
                </a:gridCol>
                <a:gridCol w="1152129">
                  <a:extLst>
                    <a:ext uri="{9D8B030D-6E8A-4147-A177-3AD203B41FA5}">
                      <a16:colId xmlns:a16="http://schemas.microsoft.com/office/drawing/2014/main" val="416186798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hu-HU" dirty="0"/>
                        <a:t>Előtag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Jele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Értéke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8986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/>
                        <a:t>deka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da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10^1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56747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 err="1"/>
                        <a:t>hekto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10^2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5565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/>
                        <a:t>kilo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10^3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54610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/>
                        <a:t>mega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10^6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41186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/>
                        <a:t>giga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10^9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99087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/>
                        <a:t>tera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10^12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03999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 err="1"/>
                        <a:t>peta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10^15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23921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 err="1"/>
                        <a:t>exa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10^18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9139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 err="1"/>
                        <a:t>zetta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Z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10^21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30653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 err="1"/>
                        <a:t>yotta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10^24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5848049"/>
                  </a:ext>
                </a:extLst>
              </a:tr>
            </a:tbl>
          </a:graphicData>
        </a:graphic>
      </p:graphicFrame>
      <p:graphicFrame>
        <p:nvGraphicFramePr>
          <p:cNvPr id="3" name="Tábláza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6793088"/>
              </p:ext>
            </p:extLst>
          </p:nvPr>
        </p:nvGraphicFramePr>
        <p:xfrm>
          <a:off x="7104112" y="2204864"/>
          <a:ext cx="3600400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144">
                  <a:extLst>
                    <a:ext uri="{9D8B030D-6E8A-4147-A177-3AD203B41FA5}">
                      <a16:colId xmlns:a16="http://schemas.microsoft.com/office/drawing/2014/main" val="389315573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717604912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76077594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hu-HU" dirty="0"/>
                        <a:t>Előtag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Jele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Értéke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00747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/>
                        <a:t>deci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10^-1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54353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/>
                        <a:t>centi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10^-2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80966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 err="1"/>
                        <a:t>mili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10^-3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39074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/>
                        <a:t>mikro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dirty="0"/>
                        <a:t>μ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10^-6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35745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 err="1"/>
                        <a:t>nano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10^-9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15124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 err="1"/>
                        <a:t>pico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10^-12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58645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 err="1"/>
                        <a:t>femto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F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10^-15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30263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 err="1"/>
                        <a:t>atto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10^-18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41101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 err="1"/>
                        <a:t>zepto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z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10^-21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50858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 err="1"/>
                        <a:t>yocto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10^-24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34997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68214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Qr code&#10;&#10;Description automatically generated">
            <a:extLst>
              <a:ext uri="{FF2B5EF4-FFF2-40B4-BE49-F238E27FC236}">
                <a16:creationId xmlns:a16="http://schemas.microsoft.com/office/drawing/2014/main" id="{C70DA12D-76B3-44ED-B460-CD644C74BB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875" y="1285875"/>
            <a:ext cx="4286250" cy="4286250"/>
          </a:xfrm>
        </p:spPr>
      </p:pic>
    </p:spTree>
    <p:extLst>
      <p:ext uri="{BB962C8B-B14F-4D97-AF65-F5344CB8AC3E}">
        <p14:creationId xmlns:p14="http://schemas.microsoft.com/office/powerpoint/2010/main" val="42099464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1822</Words>
  <Application>Microsoft Office PowerPoint</Application>
  <PresentationFormat>Szélesvásznú</PresentationFormat>
  <Paragraphs>532</Paragraphs>
  <Slides>35</Slides>
  <Notes>23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9</vt:i4>
      </vt:variant>
      <vt:variant>
        <vt:lpstr>Téma</vt:lpstr>
      </vt:variant>
      <vt:variant>
        <vt:i4>1</vt:i4>
      </vt:variant>
      <vt:variant>
        <vt:lpstr>Diacímek</vt:lpstr>
      </vt:variant>
      <vt:variant>
        <vt:i4>35</vt:i4>
      </vt:variant>
    </vt:vector>
  </HeadingPairs>
  <TitlesOfParts>
    <vt:vector size="45" baseType="lpstr">
      <vt:lpstr>Arial</vt:lpstr>
      <vt:lpstr>Calibri</vt:lpstr>
      <vt:lpstr>Calibri Light</vt:lpstr>
      <vt:lpstr>Cambria Math</vt:lpstr>
      <vt:lpstr>MathJax_Main</vt:lpstr>
      <vt:lpstr>MathJax_Math-italic</vt:lpstr>
      <vt:lpstr>MathJax_Size1</vt:lpstr>
      <vt:lpstr>open sans</vt:lpstr>
      <vt:lpstr>Times New Roman</vt:lpstr>
      <vt:lpstr>Office-téma</vt:lpstr>
      <vt:lpstr>A biofizika fizikai alapjai</vt:lpstr>
      <vt:lpstr>PowerPoint-bemutató</vt:lpstr>
      <vt:lpstr>PowerPoint-bemutató</vt:lpstr>
      <vt:lpstr>PowerPoint-bemutató</vt:lpstr>
      <vt:lpstr>PowerPoint-bemutató</vt:lpstr>
      <vt:lpstr>Számhalmazok  </vt:lpstr>
      <vt:lpstr>PowerPoint-bemutató</vt:lpstr>
      <vt:lpstr>Függvények</vt:lpstr>
      <vt:lpstr>Összetett függvények</vt:lpstr>
      <vt:lpstr>Függvények periodicitása</vt:lpstr>
      <vt:lpstr>PowerPoint-bemutató</vt:lpstr>
      <vt:lpstr>PowerPoint-bemutató</vt:lpstr>
      <vt:lpstr>PowerPoint-bemutató</vt:lpstr>
      <vt:lpstr>PowerPoint-bemutató</vt:lpstr>
      <vt:lpstr>Függvények transzormálása</vt:lpstr>
      <vt:lpstr>Függvények transzformálása</vt:lpstr>
      <vt:lpstr>Vertikális nyújtás és összenyomás</vt:lpstr>
      <vt:lpstr>Horizontális nyújtás összenyomás</vt:lpstr>
      <vt:lpstr>Inverz függvény</vt:lpstr>
      <vt:lpstr>PowerPoint-bemutató</vt:lpstr>
      <vt:lpstr>PowerPoint-bemutató</vt:lpstr>
      <vt:lpstr>Hatvány függvények</vt:lpstr>
      <vt:lpstr>Hatvány függvények</vt:lpstr>
      <vt:lpstr>Hatványfüggvény linearizáció </vt:lpstr>
      <vt:lpstr>Exponenciális függvény </vt:lpstr>
      <vt:lpstr>Exponenciális függvény linearizáció </vt:lpstr>
      <vt:lpstr>Logaritmus függvény </vt:lpstr>
      <vt:lpstr>Egyenes arányosság, fordított arányosság </vt:lpstr>
      <vt:lpstr>Fizikai mennyiségek SI mértékegységek</vt:lpstr>
      <vt:lpstr>PowerPoint-bemutató</vt:lpstr>
      <vt:lpstr>PowerPoint-bemutató</vt:lpstr>
      <vt:lpstr>PowerPoint-bemutató</vt:lpstr>
      <vt:lpstr>SI mértékegységek</vt:lpstr>
      <vt:lpstr>SI prefixumok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biofizika fizikai alapjai</dc:title>
  <dc:creator>Ádám Zolcsák</dc:creator>
  <cp:lastModifiedBy>felhasználó</cp:lastModifiedBy>
  <cp:revision>12</cp:revision>
  <dcterms:created xsi:type="dcterms:W3CDTF">2020-09-07T13:21:21Z</dcterms:created>
  <dcterms:modified xsi:type="dcterms:W3CDTF">2021-11-22T09:51:41Z</dcterms:modified>
</cp:coreProperties>
</file>