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vide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media/image31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66" r:id="rId5"/>
    <p:sldId id="259" r:id="rId6"/>
    <p:sldId id="268" r:id="rId7"/>
    <p:sldId id="267" r:id="rId8"/>
    <p:sldId id="269" r:id="rId9"/>
    <p:sldId id="270" r:id="rId10"/>
    <p:sldId id="264" r:id="rId11"/>
    <p:sldId id="263" r:id="rId12"/>
    <p:sldId id="282" r:id="rId13"/>
    <p:sldId id="283" r:id="rId14"/>
    <p:sldId id="291" r:id="rId15"/>
    <p:sldId id="292" r:id="rId16"/>
    <p:sldId id="293" r:id="rId17"/>
    <p:sldId id="294" r:id="rId18"/>
    <p:sldId id="295" r:id="rId19"/>
    <p:sldId id="296" r:id="rId20"/>
    <p:sldId id="261" r:id="rId21"/>
    <p:sldId id="275" r:id="rId22"/>
    <p:sldId id="28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5262" autoAdjust="0"/>
  </p:normalViewPr>
  <p:slideViewPr>
    <p:cSldViewPr>
      <p:cViewPr varScale="1">
        <p:scale>
          <a:sx n="81" d="100"/>
          <a:sy n="81" d="100"/>
        </p:scale>
        <p:origin x="120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7F7D17-0F78-46C1-B8EA-3CD2D3CB6297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86DADF-E281-4925-A446-D9A4068163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187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hu.wikipedia.org/wiki/T%C3%A9r" TargetMode="External"/><Relationship Id="rId7" Type="http://schemas.openxmlformats.org/officeDocument/2006/relationships/hyperlink" Target="https://hu.wikipedia.org/wiki/Pont_(geometria)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hu.wikipedia.org/wiki/G%C3%B6rbe_(matematika)" TargetMode="External"/><Relationship Id="rId5" Type="http://schemas.openxmlformats.org/officeDocument/2006/relationships/hyperlink" Target="https://hu.wikipedia.org/wiki/Egyenes" TargetMode="External"/><Relationship Id="rId4" Type="http://schemas.openxmlformats.org/officeDocument/2006/relationships/hyperlink" Target="https://hu.wikipedia.org/wiki/S%C3%ADk_(geometria)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A derékszögű</a:t>
            </a:r>
            <a:r>
              <a:rPr lang="hu-HU" baseline="0" dirty="0"/>
              <a:t> koordináta rendszer megalkotása Descartes nevéhez </a:t>
            </a:r>
            <a:r>
              <a:rPr lang="hu-HU" baseline="0" dirty="0" err="1"/>
              <a:t>fűzödik</a:t>
            </a:r>
            <a:r>
              <a:rPr lang="hu-HU" baseline="0" dirty="0"/>
              <a:t>. </a:t>
            </a:r>
          </a:p>
          <a:p>
            <a:r>
              <a:rPr lang="hu-HU" baseline="0" dirty="0"/>
              <a:t>A matematikának nagyon hasznos eszköze segítségével a geometria problémák könnyen </a:t>
            </a:r>
            <a:r>
              <a:rPr lang="hu-HU" baseline="0" dirty="0" err="1"/>
              <a:t>alakíthatóak</a:t>
            </a:r>
            <a:r>
              <a:rPr lang="hu-HU" baseline="0" dirty="0"/>
              <a:t> át algebrai problémákká és fordítva. </a:t>
            </a:r>
          </a:p>
          <a:p>
            <a:r>
              <a:rPr lang="hu-H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 </a:t>
            </a:r>
            <a:r>
              <a:rPr lang="hu-HU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koordináta-rendszer</a:t>
            </a:r>
            <a:r>
              <a:rPr lang="hu-H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egy </a:t>
            </a:r>
            <a:r>
              <a:rPr lang="hu-HU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Tér"/>
              </a:rPr>
              <a:t>tér</a:t>
            </a:r>
            <a:r>
              <a:rPr lang="hu-H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(vagy </a:t>
            </a:r>
            <a:r>
              <a:rPr lang="hu-HU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Sík (geometria)"/>
              </a:rPr>
              <a:t>sík</a:t>
            </a:r>
            <a:r>
              <a:rPr lang="hu-H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hu-HU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 tooltip="Egyenes"/>
              </a:rPr>
              <a:t>egyenes</a:t>
            </a:r>
            <a:r>
              <a:rPr lang="hu-H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hu-HU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Görbe (matematika)"/>
              </a:rPr>
              <a:t>görbe</a:t>
            </a:r>
            <a:r>
              <a:rPr lang="hu-H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felület stb.) </a:t>
            </a:r>
            <a:r>
              <a:rPr lang="hu-HU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Pont (geometria)"/>
              </a:rPr>
              <a:t>pontjait</a:t>
            </a:r>
            <a:r>
              <a:rPr lang="hu-H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bizonyos alapelemekhez (bázisokhoz) viszonyítva egyértelműen meghatározó rendszer. Egy pont helyzetét a koordináta-rendszerben számokkal (koordinátákkal) adhatjuk meg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6DADF-E281-4925-A446-D9A40681637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334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6DADF-E281-4925-A446-D9A40681637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548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err="1"/>
              <a:t>Péda</a:t>
            </a:r>
            <a:r>
              <a:rPr lang="hu-HU" dirty="0"/>
              <a:t> mekkora</a:t>
            </a:r>
            <a:r>
              <a:rPr lang="hu-HU" baseline="0" dirty="0"/>
              <a:t> a vektor nagysága? </a:t>
            </a:r>
          </a:p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 = </a:t>
            </a:r>
            <a:r>
              <a:rPr lang="en-US" sz="1200" b="1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+ 3</a:t>
            </a:r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+ 6</a:t>
            </a:r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</a:t>
            </a:r>
            <a:endParaRPr lang="hu-HU" sz="1200" b="1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 = </a:t>
            </a:r>
            <a:r>
              <a:rPr lang="en-US" sz="1200" b="1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− 2</a:t>
            </a:r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</a:t>
            </a:r>
            <a:endParaRPr lang="hu-HU" sz="1200" b="1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hu-HU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U= v2-v1=1-1i+0-3j+-2-6=-3j+-8k</a:t>
            </a:r>
          </a:p>
          <a:p>
            <a:endParaRPr lang="hu-HU" sz="1200" b="1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6DADF-E281-4925-A446-D9A40681637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4936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a-b</a:t>
            </a:r>
            <a:r>
              <a:rPr lang="hu-HU" baseline="0" dirty="0"/>
              <a:t> vektor az a vektor amihez ha hozzáadom b vektort akkor megkapom az a vektort</a:t>
            </a:r>
          </a:p>
          <a:p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6DADF-E281-4925-A446-D9A40681637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904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Jegyzetek helye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a:fld id="{FE179E52-204F-4F84-B867-C4181181B073}" type="mathplaceholder">
                        <a:rPr lang="en-US" i="1" smtClean="0">
                          <a:latin typeface="Cambria Math" panose="02040503050406030204" pitchFamily="18" charset="0"/>
                        </a:rPr>
                        <a:t>Írja be az egyenletet ide</a:t>
                      </a:fl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Jegyzetek helye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i="0" smtClean="0">
                    <a:latin typeface="Cambria Math" panose="02040503050406030204" pitchFamily="18" charset="0"/>
                  </a:rPr>
                  <a:t>"Írja be az egyenletet ide"</a:t>
                </a:r>
                <a:endParaRPr lang="en-US" dirty="0"/>
              </a:p>
            </p:txBody>
          </p:sp>
        </mc:Fallback>
      </mc:AlternateContent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6DADF-E281-4925-A446-D9A40681637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7310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A mechanikai munka</a:t>
            </a:r>
            <a:r>
              <a:rPr lang="hu-HU" baseline="0" dirty="0"/>
              <a:t> az erővektor és az </a:t>
            </a:r>
            <a:r>
              <a:rPr lang="hu-HU" baseline="0" dirty="0" err="1"/>
              <a:t>elmozdulásvektorok</a:t>
            </a:r>
            <a:r>
              <a:rPr lang="hu-HU" baseline="0" dirty="0"/>
              <a:t> skaláris szorzata</a:t>
            </a:r>
          </a:p>
          <a:p>
            <a:r>
              <a:rPr lang="hu-HU" baseline="0" dirty="0"/>
              <a:t>A </a:t>
            </a:r>
            <a:r>
              <a:rPr lang="hu-HU" baseline="0" dirty="0" err="1"/>
              <a:t>telsójesítmény</a:t>
            </a:r>
            <a:r>
              <a:rPr lang="hu-HU" baseline="0" dirty="0"/>
              <a:t> sebesség és az erővektorok skaláris szorzata</a:t>
            </a:r>
          </a:p>
          <a:p>
            <a:r>
              <a:rPr lang="hu-HU" baseline="0" dirty="0"/>
              <a:t>A VÉGÉN EGY SKALÁRT KAPUNK 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6DADF-E281-4925-A446-D9A40681637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1586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Az inerciarendszer olyan rendszer amiben érvényes Newton </a:t>
            </a:r>
            <a:r>
              <a:rPr lang="hu-HU" dirty="0" err="1"/>
              <a:t>tehetlenségi</a:t>
            </a:r>
            <a:r>
              <a:rPr lang="hu-HU" dirty="0"/>
              <a:t> törvénye. (feltételezük hogy a nyugalomban lévő testek vagy nyugalomban vannak vagy egyenes vonalú egyenletes mozgást végeznek. </a:t>
            </a:r>
          </a:p>
          <a:p>
            <a:r>
              <a:rPr lang="hu-HU" dirty="0"/>
              <a:t>Ha feltételezzük hogy van egy ilyen akkor végtelen sok ilyen van mivel minden vele egyenes</a:t>
            </a:r>
            <a:r>
              <a:rPr lang="hu-HU" baseline="0" dirty="0"/>
              <a:t> vonalú </a:t>
            </a:r>
            <a:r>
              <a:rPr lang="hu-HU" baseline="0" dirty="0" err="1"/>
              <a:t>egyenletess</a:t>
            </a:r>
            <a:r>
              <a:rPr lang="hu-HU" baseline="0" dirty="0"/>
              <a:t> mozgást végző koordináta rendszer is inerciarendszer</a:t>
            </a:r>
          </a:p>
          <a:p>
            <a:endParaRPr lang="hu-HU" baseline="0" dirty="0"/>
          </a:p>
          <a:p>
            <a:r>
              <a:rPr lang="hu-HU" baseline="0" dirty="0"/>
              <a:t>X tengely mentén eltoltam a koordináta rendszeremet </a:t>
            </a:r>
            <a:r>
              <a:rPr lang="hu-HU" baseline="0" dirty="0" err="1"/>
              <a:t>vo</a:t>
            </a:r>
            <a:r>
              <a:rPr lang="hu-HU" baseline="0" dirty="0"/>
              <a:t> </a:t>
            </a:r>
            <a:r>
              <a:rPr lang="hu-HU" baseline="0" dirty="0" err="1"/>
              <a:t>szor</a:t>
            </a:r>
            <a:r>
              <a:rPr lang="hu-HU" baseline="0" dirty="0"/>
              <a:t> t </a:t>
            </a:r>
            <a:r>
              <a:rPr lang="hu-HU" baseline="0" dirty="0" err="1"/>
              <a:t>vel</a:t>
            </a:r>
            <a:r>
              <a:rPr lang="hu-HU" baseline="0" dirty="0"/>
              <a:t> </a:t>
            </a:r>
          </a:p>
          <a:p>
            <a:r>
              <a:rPr lang="hu-HU" baseline="0" dirty="0"/>
              <a:t> </a:t>
            </a:r>
          </a:p>
          <a:p>
            <a:r>
              <a:rPr lang="hu-HU" baseline="0" dirty="0"/>
              <a:t>Példa kocsik az úton:!!!!!</a:t>
            </a:r>
          </a:p>
          <a:p>
            <a:endParaRPr lang="hu-HU" dirty="0"/>
          </a:p>
          <a:p>
            <a:r>
              <a:rPr lang="hu-HU" dirty="0"/>
              <a:t>N</a:t>
            </a:r>
            <a:r>
              <a:rPr lang="hu-HU" baseline="0" dirty="0"/>
              <a:t> dimenzió esetén N+1 egy pont szükséges egy viszonyítási rendszer megadásához</a:t>
            </a:r>
          </a:p>
          <a:p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6DADF-E281-4925-A446-D9A40681637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673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Anyagi</a:t>
            </a:r>
            <a:r>
              <a:rPr lang="hu-HU" baseline="0" dirty="0"/>
              <a:t> pont kinematikája</a:t>
            </a:r>
          </a:p>
          <a:p>
            <a:r>
              <a:rPr lang="hu-HU" dirty="0"/>
              <a:t>Térben és időben kell leírnunk</a:t>
            </a:r>
            <a:r>
              <a:rPr lang="hu-HU" baseline="0" dirty="0"/>
              <a:t> a pont mozgását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6DADF-E281-4925-A446-D9A40681637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1416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86DADF-E281-4925-A446-D9A40681637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8296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Derivált a differenciál hányados értékének</a:t>
            </a:r>
            <a:r>
              <a:rPr lang="hu-HU" baseline="0" dirty="0"/>
              <a:t> határértéke amikor a </a:t>
            </a:r>
            <a:r>
              <a:rPr lang="hu-HU" baseline="0" dirty="0" err="1"/>
              <a:t>pontbeli</a:t>
            </a:r>
            <a:r>
              <a:rPr lang="hu-HU" baseline="0" dirty="0"/>
              <a:t> értékhez számoljuk ki.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6460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Egy adott f valós [</a:t>
            </a:r>
            <a:r>
              <a:rPr lang="hu-HU" dirty="0" err="1"/>
              <a:t>a,b</a:t>
            </a:r>
            <a:r>
              <a:rPr lang="hu-HU" dirty="0"/>
              <a:t>] intervallumon</a:t>
            </a:r>
            <a:r>
              <a:rPr lang="hu-HU" baseline="0" dirty="0"/>
              <a:t> definiált függvény határozott integrálja ugyanezen </a:t>
            </a:r>
            <a:r>
              <a:rPr lang="hu-HU" baseline="0" dirty="0" err="1"/>
              <a:t>intevalumon</a:t>
            </a:r>
            <a:r>
              <a:rPr lang="hu-HU" baseline="0" dirty="0"/>
              <a:t> integráljel b a </a:t>
            </a:r>
            <a:r>
              <a:rPr lang="hu-HU" baseline="0" dirty="0" err="1"/>
              <a:t>fx</a:t>
            </a:r>
            <a:r>
              <a:rPr lang="hu-HU" baseline="0" dirty="0"/>
              <a:t> dx </a:t>
            </a:r>
          </a:p>
          <a:p>
            <a:r>
              <a:rPr lang="hu-HU" baseline="0" dirty="0"/>
              <a:t>Ezt a területet a következők határolják </a:t>
            </a:r>
          </a:p>
          <a:p>
            <a:r>
              <a:rPr lang="hu-HU" baseline="0" dirty="0"/>
              <a:t>Az f függvény grafikonja </a:t>
            </a:r>
          </a:p>
          <a:p>
            <a:r>
              <a:rPr lang="hu-HU" baseline="0" dirty="0"/>
              <a:t>Az x tengely</a:t>
            </a:r>
          </a:p>
          <a:p>
            <a:r>
              <a:rPr lang="hu-HU" baseline="0" dirty="0"/>
              <a:t>X=a és x=b függőleges egyenesek 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F904D-2EED-4F25-AF4D-19983E80C59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8704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6DADF-E281-4925-A446-D9A406816374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0446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Egyenletes körmozgás</a:t>
            </a:r>
            <a:r>
              <a:rPr lang="hu-HU" baseline="0" dirty="0"/>
              <a:t>ra példa 47 es villamos a szabadsághíd előtt </a:t>
            </a:r>
          </a:p>
          <a:p>
            <a:r>
              <a:rPr lang="hu-HU" baseline="0" dirty="0"/>
              <a:t>Megtett út[m]     ívhossz[</a:t>
            </a:r>
            <a:r>
              <a:rPr lang="hu-HU" baseline="0" dirty="0" err="1"/>
              <a:t>rad</a:t>
            </a:r>
            <a:r>
              <a:rPr lang="hu-HU" baseline="0" dirty="0"/>
              <a:t>] </a:t>
            </a:r>
          </a:p>
          <a:p>
            <a:endParaRPr lang="hu-HU" baseline="0" dirty="0"/>
          </a:p>
          <a:p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6DADF-E281-4925-A446-D9A40681637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6357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86DADF-E281-4925-A446-D9A406816374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02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FD9E-9035-43E0-9516-5447096B1B08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27CF2-4180-4403-8D76-8945A22FE7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789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FD9E-9035-43E0-9516-5447096B1B08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27CF2-4180-4403-8D76-8945A22FE7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65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FD9E-9035-43E0-9516-5447096B1B08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27CF2-4180-4403-8D76-8945A22FE7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827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FD9E-9035-43E0-9516-5447096B1B08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27CF2-4180-4403-8D76-8945A22FE7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943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FD9E-9035-43E0-9516-5447096B1B08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27CF2-4180-4403-8D76-8945A22FE7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972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FD9E-9035-43E0-9516-5447096B1B08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27CF2-4180-4403-8D76-8945A22FE7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135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FD9E-9035-43E0-9516-5447096B1B08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27CF2-4180-4403-8D76-8945A22FE7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96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FD9E-9035-43E0-9516-5447096B1B08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27CF2-4180-4403-8D76-8945A22FE7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294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FD9E-9035-43E0-9516-5447096B1B08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27CF2-4180-4403-8D76-8945A22FE7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07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FD9E-9035-43E0-9516-5447096B1B08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27CF2-4180-4403-8D76-8945A22FE7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327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FD9E-9035-43E0-9516-5447096B1B08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27CF2-4180-4403-8D76-8945A22FE7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422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CFD9E-9035-43E0-9516-5447096B1B08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C27CF2-4180-4403-8D76-8945A22FE7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37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0.png"/><Relationship Id="rId4" Type="http://schemas.openxmlformats.org/officeDocument/2006/relationships/image" Target="../media/image23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PNG"/><Relationship Id="rId2" Type="http://schemas.openxmlformats.org/officeDocument/2006/relationships/video" Target="../media/media1.gif"/><Relationship Id="rId1" Type="http://schemas.microsoft.com/office/2007/relationships/media" Target="../media/media1.gif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notesSlide" Target="../notesSlides/notesSlide10.xml"/><Relationship Id="rId9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0.png"/><Relationship Id="rId5" Type="http://schemas.openxmlformats.org/officeDocument/2006/relationships/image" Target="../media/image280.PNG"/><Relationship Id="rId4" Type="http://schemas.openxmlformats.org/officeDocument/2006/relationships/image" Target="../media/image27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0.png"/><Relationship Id="rId7" Type="http://schemas.openxmlformats.org/officeDocument/2006/relationships/image" Target="../media/image300.png"/><Relationship Id="rId12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0.png"/><Relationship Id="rId11" Type="http://schemas.openxmlformats.org/officeDocument/2006/relationships/image" Target="../media/image34.png"/><Relationship Id="rId5" Type="http://schemas.openxmlformats.org/officeDocument/2006/relationships/image" Target="../media/image280.PNG"/><Relationship Id="rId10" Type="http://schemas.openxmlformats.org/officeDocument/2006/relationships/image" Target="../media/image33.png"/><Relationship Id="rId4" Type="http://schemas.openxmlformats.org/officeDocument/2006/relationships/image" Target="../media/image270.PNG"/><Relationship Id="rId9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415480" y="548680"/>
            <a:ext cx="9144000" cy="1017067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biofizika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fizikai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alapjai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u-HU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2.előadás</a:t>
            </a:r>
          </a:p>
          <a:p>
            <a:r>
              <a:rPr lang="hu-HU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Kinematika</a:t>
            </a:r>
          </a:p>
          <a:p>
            <a:r>
              <a:rPr lang="hu-HU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2021. Szeptember 9.</a:t>
            </a:r>
          </a:p>
          <a:p>
            <a:r>
              <a:rPr lang="hu-HU" sz="3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Zolcsák</a:t>
            </a:r>
            <a:r>
              <a:rPr lang="hu-HU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Ádám</a:t>
            </a:r>
          </a:p>
        </p:txBody>
      </p:sp>
    </p:spTree>
    <p:extLst>
      <p:ext uri="{BB962C8B-B14F-4D97-AF65-F5344CB8AC3E}">
        <p14:creationId xmlns:p14="http://schemas.microsoft.com/office/powerpoint/2010/main" val="2070736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743425" y="332656"/>
            <a:ext cx="8280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/>
              <a:t>Koordináta rendszer</a:t>
            </a: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1916832"/>
            <a:ext cx="4494237" cy="4494237"/>
          </a:xfrm>
          <a:prstGeom prst="rect">
            <a:avLst/>
          </a:prstGeom>
        </p:spPr>
      </p:pic>
      <p:sp>
        <p:nvSpPr>
          <p:cNvPr id="8" name="Szövegdoboz 7"/>
          <p:cNvSpPr txBox="1"/>
          <p:nvPr/>
        </p:nvSpPr>
        <p:spPr>
          <a:xfrm>
            <a:off x="2711624" y="1685999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2D</a:t>
            </a:r>
            <a:endParaRPr lang="en-US" sz="2400" b="1" dirty="0"/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1772816"/>
            <a:ext cx="4968552" cy="4922225"/>
          </a:xfrm>
          <a:prstGeom prst="rect">
            <a:avLst/>
          </a:prstGeom>
        </p:spPr>
      </p:pic>
      <p:sp>
        <p:nvSpPr>
          <p:cNvPr id="10" name="Szövegdoboz 9"/>
          <p:cNvSpPr txBox="1"/>
          <p:nvPr/>
        </p:nvSpPr>
        <p:spPr>
          <a:xfrm>
            <a:off x="7205861" y="1685999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3D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734245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838200" y="260648"/>
            <a:ext cx="102263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400" dirty="0"/>
              <a:t>Vektorok</a:t>
            </a:r>
            <a:endParaRPr lang="en-US" sz="4400" dirty="0"/>
          </a:p>
        </p:txBody>
      </p:sp>
      <p:grpSp>
        <p:nvGrpSpPr>
          <p:cNvPr id="11" name="Csoportba foglalás 10"/>
          <p:cNvGrpSpPr/>
          <p:nvPr/>
        </p:nvGrpSpPr>
        <p:grpSpPr>
          <a:xfrm>
            <a:off x="263352" y="3429000"/>
            <a:ext cx="5436604" cy="1824880"/>
            <a:chOff x="1379476" y="1844824"/>
            <a:chExt cx="5436604" cy="1824880"/>
          </a:xfrm>
        </p:grpSpPr>
        <p:sp>
          <p:nvSpPr>
            <p:cNvPr id="5" name="Szövegdoboz 4"/>
            <p:cNvSpPr txBox="1"/>
            <p:nvPr/>
          </p:nvSpPr>
          <p:spPr>
            <a:xfrm>
              <a:off x="5807968" y="1844824"/>
              <a:ext cx="100811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4400" dirty="0"/>
                <a:t>B</a:t>
              </a:r>
              <a:endParaRPr lang="en-US" sz="4400" dirty="0"/>
            </a:p>
          </p:txBody>
        </p:sp>
        <p:grpSp>
          <p:nvGrpSpPr>
            <p:cNvPr id="10" name="Csoportba foglalás 9"/>
            <p:cNvGrpSpPr/>
            <p:nvPr/>
          </p:nvGrpSpPr>
          <p:grpSpPr>
            <a:xfrm>
              <a:off x="1379476" y="2130822"/>
              <a:ext cx="4428492" cy="1538882"/>
              <a:chOff x="1379476" y="2130822"/>
              <a:chExt cx="4428492" cy="1538882"/>
            </a:xfrm>
          </p:grpSpPr>
          <p:cxnSp>
            <p:nvCxnSpPr>
              <p:cNvPr id="3" name="Egyenes összekötő nyíllal 2"/>
              <p:cNvCxnSpPr/>
              <p:nvPr/>
            </p:nvCxnSpPr>
            <p:spPr>
              <a:xfrm flipV="1">
                <a:off x="1847528" y="2348880"/>
                <a:ext cx="3960440" cy="936104"/>
              </a:xfrm>
              <a:prstGeom prst="straightConnector1">
                <a:avLst/>
              </a:prstGeom>
              <a:ln w="762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Szövegdoboz 5"/>
              <p:cNvSpPr txBox="1"/>
              <p:nvPr/>
            </p:nvSpPr>
            <p:spPr>
              <a:xfrm>
                <a:off x="1379476" y="2900263"/>
                <a:ext cx="93610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4400" dirty="0"/>
                  <a:t>A</a:t>
                </a:r>
                <a:endParaRPr lang="en-US" sz="4400" dirty="0"/>
              </a:p>
            </p:txBody>
          </p:sp>
          <p:sp>
            <p:nvSpPr>
              <p:cNvPr id="7" name="Szövegdoboz 6"/>
              <p:cNvSpPr txBox="1"/>
              <p:nvPr/>
            </p:nvSpPr>
            <p:spPr>
              <a:xfrm>
                <a:off x="3361553" y="2130822"/>
                <a:ext cx="432048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4400" dirty="0">
                    <a:solidFill>
                      <a:schemeClr val="accent1">
                        <a:lumMod val="75000"/>
                      </a:schemeClr>
                    </a:solidFill>
                  </a:rPr>
                  <a:t>a</a:t>
                </a:r>
                <a:endParaRPr lang="en-US" sz="44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cxnSp>
            <p:nvCxnSpPr>
              <p:cNvPr id="9" name="Egyenes összekötő nyíllal 8"/>
              <p:cNvCxnSpPr/>
              <p:nvPr/>
            </p:nvCxnSpPr>
            <p:spPr>
              <a:xfrm>
                <a:off x="3288616" y="2354340"/>
                <a:ext cx="577921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2" name="Szövegdoboz 11"/>
          <p:cNvSpPr txBox="1"/>
          <p:nvPr/>
        </p:nvSpPr>
        <p:spPr>
          <a:xfrm>
            <a:off x="551384" y="980728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Vektor megadható:</a:t>
            </a:r>
          </a:p>
          <a:p>
            <a:r>
              <a:rPr lang="hu-HU" sz="2400" dirty="0"/>
              <a:t>Irányával: </a:t>
            </a:r>
          </a:p>
          <a:p>
            <a:r>
              <a:rPr lang="hu-HU" sz="2400" dirty="0"/>
              <a:t>Nagyságával: </a:t>
            </a:r>
          </a:p>
          <a:p>
            <a:r>
              <a:rPr lang="hu-HU" sz="2400" dirty="0" err="1"/>
              <a:t>Álásával</a:t>
            </a:r>
            <a:r>
              <a:rPr lang="hu-HU" sz="2400" dirty="0"/>
              <a:t>: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20206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838200" y="260648"/>
            <a:ext cx="10226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/>
              <a:t>Vektorok</a:t>
            </a:r>
            <a:endParaRPr lang="en-US" sz="3200" dirty="0"/>
          </a:p>
        </p:txBody>
      </p:sp>
      <p:grpSp>
        <p:nvGrpSpPr>
          <p:cNvPr id="11" name="Csoportba foglalás 10"/>
          <p:cNvGrpSpPr/>
          <p:nvPr/>
        </p:nvGrpSpPr>
        <p:grpSpPr>
          <a:xfrm>
            <a:off x="263352" y="3429000"/>
            <a:ext cx="5436604" cy="1824880"/>
            <a:chOff x="1379476" y="1844824"/>
            <a:chExt cx="5436604" cy="1824880"/>
          </a:xfrm>
        </p:grpSpPr>
        <p:sp>
          <p:nvSpPr>
            <p:cNvPr id="5" name="Szövegdoboz 4"/>
            <p:cNvSpPr txBox="1"/>
            <p:nvPr/>
          </p:nvSpPr>
          <p:spPr>
            <a:xfrm>
              <a:off x="5807968" y="1844824"/>
              <a:ext cx="100811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4400" dirty="0"/>
                <a:t>B</a:t>
              </a:r>
              <a:endParaRPr lang="en-US" sz="4400" dirty="0"/>
            </a:p>
          </p:txBody>
        </p:sp>
        <p:grpSp>
          <p:nvGrpSpPr>
            <p:cNvPr id="10" name="Csoportba foglalás 9"/>
            <p:cNvGrpSpPr/>
            <p:nvPr/>
          </p:nvGrpSpPr>
          <p:grpSpPr>
            <a:xfrm>
              <a:off x="1379476" y="2130822"/>
              <a:ext cx="4428492" cy="1538882"/>
              <a:chOff x="1379476" y="2130822"/>
              <a:chExt cx="4428492" cy="1538882"/>
            </a:xfrm>
          </p:grpSpPr>
          <p:cxnSp>
            <p:nvCxnSpPr>
              <p:cNvPr id="3" name="Egyenes összekötő nyíllal 2"/>
              <p:cNvCxnSpPr/>
              <p:nvPr/>
            </p:nvCxnSpPr>
            <p:spPr>
              <a:xfrm flipV="1">
                <a:off x="1847528" y="2348880"/>
                <a:ext cx="3960440" cy="936104"/>
              </a:xfrm>
              <a:prstGeom prst="straightConnector1">
                <a:avLst/>
              </a:prstGeom>
              <a:ln w="762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Szövegdoboz 5"/>
              <p:cNvSpPr txBox="1"/>
              <p:nvPr/>
            </p:nvSpPr>
            <p:spPr>
              <a:xfrm>
                <a:off x="1379476" y="2900263"/>
                <a:ext cx="93610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4400" dirty="0"/>
                  <a:t>A</a:t>
                </a:r>
                <a:endParaRPr lang="en-US" sz="4400" dirty="0"/>
              </a:p>
            </p:txBody>
          </p:sp>
          <p:sp>
            <p:nvSpPr>
              <p:cNvPr id="7" name="Szövegdoboz 6"/>
              <p:cNvSpPr txBox="1"/>
              <p:nvPr/>
            </p:nvSpPr>
            <p:spPr>
              <a:xfrm>
                <a:off x="3361553" y="2130822"/>
                <a:ext cx="432048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4400" dirty="0">
                    <a:solidFill>
                      <a:schemeClr val="accent1">
                        <a:lumMod val="75000"/>
                      </a:schemeClr>
                    </a:solidFill>
                  </a:rPr>
                  <a:t>a</a:t>
                </a:r>
                <a:endParaRPr lang="en-US" sz="44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cxnSp>
            <p:nvCxnSpPr>
              <p:cNvPr id="9" name="Egyenes összekötő nyíllal 8"/>
              <p:cNvCxnSpPr/>
              <p:nvPr/>
            </p:nvCxnSpPr>
            <p:spPr>
              <a:xfrm>
                <a:off x="3288616" y="2354340"/>
                <a:ext cx="577921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2" name="Szövegdoboz 11"/>
          <p:cNvSpPr txBox="1"/>
          <p:nvPr/>
        </p:nvSpPr>
        <p:spPr>
          <a:xfrm>
            <a:off x="551384" y="980728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Vektor megadható:</a:t>
            </a:r>
          </a:p>
          <a:p>
            <a:r>
              <a:rPr lang="hu-HU" sz="2400" dirty="0"/>
              <a:t>Irányával: megmutatja melyik a kezdő és melyik a végpontja</a:t>
            </a:r>
          </a:p>
          <a:p>
            <a:r>
              <a:rPr lang="hu-HU" sz="2400" dirty="0"/>
              <a:t>Nagyságával: A és B pont távolságával adható meg</a:t>
            </a:r>
          </a:p>
          <a:p>
            <a:r>
              <a:rPr lang="hu-HU" sz="2400" dirty="0"/>
              <a:t>Állásával: egy választott egyeneshez képest bezárt szögével</a:t>
            </a:r>
          </a:p>
          <a:p>
            <a:r>
              <a:rPr lang="hu-HU" sz="2400" dirty="0"/>
              <a:t>Vektornak nincs konkrét pontjai, konkrét helye</a:t>
            </a:r>
            <a:endParaRPr lang="en-US" sz="2400" dirty="0"/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555" y="788333"/>
            <a:ext cx="6187806" cy="58533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Szövegdoboz 7"/>
              <p:cNvSpPr txBox="1"/>
              <p:nvPr/>
            </p:nvSpPr>
            <p:spPr>
              <a:xfrm>
                <a:off x="5575555" y="5915110"/>
                <a:ext cx="3533442" cy="75155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sz="2400" b="0" i="1" smtClean="0">
                          <a:latin typeface="Cambria Math" panose="02040503050406030204" pitchFamily="18" charset="0"/>
                        </a:rPr>
                        <m:t>|</m:t>
                      </m:r>
                      <m:r>
                        <a:rPr lang="hu-HU" sz="2400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hu-HU" sz="2400" b="0" i="1" smtClean="0">
                          <a:latin typeface="Cambria Math" panose="02040503050406030204" pitchFamily="18" charset="0"/>
                        </a:rPr>
                        <m:t>|=</m:t>
                      </m:r>
                      <m:rad>
                        <m:radPr>
                          <m:degHide m:val="on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bSup>
                            <m:sSubSupPr>
                              <m:ctrlPr>
                                <a:rPr lang="en-US" sz="240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sub>
                            <m:sup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hu-HU" sz="24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sub>
                            <m:sup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hu-HU" sz="24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sub>
                            <m:sup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ra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Szövegdoboz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5555" y="5915110"/>
                <a:ext cx="3533442" cy="75155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Szövegdoboz 12"/>
              <p:cNvSpPr txBox="1"/>
              <p:nvPr/>
            </p:nvSpPr>
            <p:spPr>
              <a:xfrm>
                <a:off x="1199456" y="5941113"/>
                <a:ext cx="2077685" cy="7515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hu-HU" sz="2400" b="0" dirty="0"/>
                  <a:t>|</a:t>
                </a:r>
                <a:r>
                  <a:rPr lang="hu-HU" sz="2400" b="1" i="1" dirty="0"/>
                  <a:t>a</a:t>
                </a:r>
                <a:r>
                  <a:rPr lang="hu-HU" sz="2400" b="0" dirty="0"/>
                  <a:t>|</a:t>
                </a:r>
                <a14:m>
                  <m:oMath xmlns:m="http://schemas.openxmlformats.org/officeDocument/2006/math">
                    <m:r>
                      <a:rPr lang="hu-HU" sz="2400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4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hu-HU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hu-HU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  <m:sup>
                            <m:r>
                              <a:rPr lang="hu-HU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hu-HU" sz="2400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hu-HU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hu-HU" sz="24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sub>
                          <m:sup>
                            <m:r>
                              <a:rPr lang="hu-HU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13" name="Szövegdoboz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9456" y="5941113"/>
                <a:ext cx="2077685" cy="751552"/>
              </a:xfrm>
              <a:prstGeom prst="rect">
                <a:avLst/>
              </a:prstGeom>
              <a:blipFill>
                <a:blip r:embed="rId5"/>
                <a:stretch>
                  <a:fillRect l="-9091" b="-16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886034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767408" y="332656"/>
            <a:ext cx="10873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/>
              <a:t>Vektor műveletek</a:t>
            </a:r>
            <a:endParaRPr lang="en-US" sz="4000" dirty="0"/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2276872"/>
            <a:ext cx="6209981" cy="327942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Szövegdoboz 4"/>
              <p:cNvSpPr txBox="1"/>
              <p:nvPr/>
            </p:nvSpPr>
            <p:spPr>
              <a:xfrm>
                <a:off x="5720812" y="1443263"/>
                <a:ext cx="6002541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hu-HU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hu-HU" sz="2800" b="1" i="1" smtClean="0">
                              <a:latin typeface="Cambria Math" panose="02040503050406030204" pitchFamily="18" charset="0"/>
                            </a:rPr>
                            <m:t>𝒂</m:t>
                          </m:r>
                          <m:r>
                            <a:rPr lang="hu-HU" sz="28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hu-HU" sz="2800" b="1" i="1" smtClean="0"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</m:d>
                      <m:r>
                        <a:rPr lang="hu-HU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hu-HU" sz="2800" b="1" i="1" smtClean="0">
                          <a:latin typeface="Cambria Math" panose="02040503050406030204" pitchFamily="18" charset="0"/>
                        </a:rPr>
                        <m:t>𝒄</m:t>
                      </m:r>
                      <m:r>
                        <a:rPr lang="hu-HU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hu-HU" sz="2800" b="1" i="1" smtClean="0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hu-HU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hu-HU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hu-HU" sz="2800" b="1" i="1" smtClean="0">
                              <a:latin typeface="Cambria Math" panose="02040503050406030204" pitchFamily="18" charset="0"/>
                            </a:rPr>
                            <m:t>𝒃</m:t>
                          </m:r>
                          <m:r>
                            <a:rPr lang="hu-HU" sz="28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hu-HU" sz="2800" b="1" i="1" smtClean="0">
                              <a:latin typeface="Cambria Math" panose="02040503050406030204" pitchFamily="18" charset="0"/>
                            </a:rPr>
                            <m:t>𝒄</m:t>
                          </m:r>
                        </m:e>
                      </m:d>
                      <m:r>
                        <a:rPr lang="hu-HU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hu-HU" sz="2800" b="1" i="1" smtClean="0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hu-HU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hu-HU" sz="2800" b="1" i="1" smtClean="0">
                          <a:latin typeface="Cambria Math" panose="02040503050406030204" pitchFamily="18" charset="0"/>
                        </a:rPr>
                        <m:t>𝒃</m:t>
                      </m:r>
                      <m:r>
                        <a:rPr lang="hu-HU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hu-HU" sz="2800" b="1" i="1" smtClean="0">
                          <a:latin typeface="Cambria Math" panose="02040503050406030204" pitchFamily="18" charset="0"/>
                        </a:rPr>
                        <m:t>𝒄</m:t>
                      </m:r>
                    </m:oMath>
                  </m:oMathPara>
                </a14:m>
                <a:endParaRPr lang="en-US" sz="2800" b="1" dirty="0"/>
              </a:p>
            </p:txBody>
          </p:sp>
        </mc:Choice>
        <mc:Fallback xmlns="">
          <p:sp>
            <p:nvSpPr>
              <p:cNvPr id="5" name="Szövegdoboz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0812" y="1443263"/>
                <a:ext cx="6002541" cy="43088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Szövegdoboz 5"/>
              <p:cNvSpPr txBox="1"/>
              <p:nvPr/>
            </p:nvSpPr>
            <p:spPr>
              <a:xfrm>
                <a:off x="5807968" y="855875"/>
                <a:ext cx="2285113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sz="2800" b="1" i="1" smtClean="0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hu-HU" sz="2800" b="1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hu-HU" sz="2800" b="1" i="1" smtClean="0">
                          <a:latin typeface="Cambria Math" panose="02040503050406030204" pitchFamily="18" charset="0"/>
                        </a:rPr>
                        <m:t>𝒃</m:t>
                      </m:r>
                      <m:r>
                        <a:rPr lang="hu-HU" sz="28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hu-HU" sz="2800" b="1" i="1" smtClean="0">
                          <a:latin typeface="Cambria Math" panose="02040503050406030204" pitchFamily="18" charset="0"/>
                        </a:rPr>
                        <m:t>𝒃</m:t>
                      </m:r>
                      <m:r>
                        <a:rPr lang="hu-HU" sz="2800" b="1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hu-HU" sz="2800" b="1" i="1" smtClean="0">
                          <a:latin typeface="Cambria Math" panose="02040503050406030204" pitchFamily="18" charset="0"/>
                        </a:rPr>
                        <m:t>𝒂</m:t>
                      </m:r>
                    </m:oMath>
                  </m:oMathPara>
                </a14:m>
                <a:endParaRPr lang="en-US" sz="2800" b="1" dirty="0"/>
              </a:p>
            </p:txBody>
          </p:sp>
        </mc:Choice>
        <mc:Fallback xmlns="">
          <p:sp>
            <p:nvSpPr>
              <p:cNvPr id="6" name="Szövegdoboz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7968" y="855875"/>
                <a:ext cx="2285113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Szövegdoboz 6"/>
              <p:cNvSpPr txBox="1"/>
              <p:nvPr/>
            </p:nvSpPr>
            <p:spPr>
              <a:xfrm>
                <a:off x="7366326" y="2656946"/>
                <a:ext cx="4428456" cy="42492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sz="2400" b="1" i="1" smtClean="0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hu-HU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hu-HU" sz="2400" b="1" i="1" smtClean="0">
                          <a:latin typeface="Cambria Math" panose="02040503050406030204" pitchFamily="18" charset="0"/>
                        </a:rPr>
                        <m:t>𝒃</m:t>
                      </m:r>
                      <m:r>
                        <a:rPr lang="hu-HU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hu-HU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sub>
                          </m:sSub>
                          <m:r>
                            <a:rPr lang="hu-HU" sz="24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sub>
                          </m:sSub>
                        </m:e>
                      </m:d>
                      <m:r>
                        <a:rPr lang="hu-HU" sz="2400" b="1" i="1" smtClean="0"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hu-HU" sz="2400" b="1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hu-HU" sz="24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hu-HU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sSub>
                                <m:sSubPr>
                                  <m:ctrlPr>
                                    <a:rPr lang="hu-HU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hu-HU" sz="2400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hu-HU" sz="2400" b="0" i="1" smtClean="0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sub>
                              </m:sSub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hu-HU" sz="2400" i="1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sub>
                          </m:sSub>
                        </m:e>
                      </m:d>
                      <m:r>
                        <a:rPr lang="hu-HU" sz="2400" b="1" i="1" smtClean="0">
                          <a:latin typeface="Cambria Math" panose="02040503050406030204" pitchFamily="18" charset="0"/>
                        </a:rPr>
                        <m:t>𝒋</m:t>
                      </m:r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7" name="Szövegdoboz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66326" y="2656946"/>
                <a:ext cx="4428456" cy="42492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Szövegdoboz 8"/>
              <p:cNvSpPr txBox="1"/>
              <p:nvPr/>
            </p:nvSpPr>
            <p:spPr>
              <a:xfrm>
                <a:off x="7366326" y="3692967"/>
                <a:ext cx="2193189" cy="44723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sz="2400" b="0" i="1" smtClean="0">
                          <a:latin typeface="Cambria Math" panose="02040503050406030204" pitchFamily="18" charset="0"/>
                        </a:rPr>
                        <m:t>|</m:t>
                      </m:r>
                      <m:r>
                        <a:rPr lang="hu-HU" sz="2400" b="1" i="1" smtClean="0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hu-HU" sz="2400" b="0" i="1" smtClean="0">
                          <a:latin typeface="Cambria Math" panose="02040503050406030204" pitchFamily="18" charset="0"/>
                        </a:rPr>
                        <m:t>|=</m:t>
                      </m:r>
                      <m:rad>
                        <m:radPr>
                          <m:degHide m:val="on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b>
                            <m:sSubPr>
                              <m:ctrlPr>
                                <a:rPr lang="en-US" sz="24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sub>
                          </m:sSub>
                          <m:r>
                            <a:rPr lang="hu-HU" sz="24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sub>
                          </m:sSub>
                        </m:e>
                      </m:ra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9" name="Szövegdoboz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66326" y="3692967"/>
                <a:ext cx="2193189" cy="44723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Szövegdoboz 9"/>
          <p:cNvSpPr txBox="1"/>
          <p:nvPr/>
        </p:nvSpPr>
        <p:spPr>
          <a:xfrm>
            <a:off x="407368" y="1286762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Vektorok összeadása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526813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767408" y="332656"/>
            <a:ext cx="10873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/>
              <a:t>Vektor műveletek</a:t>
            </a:r>
            <a:endParaRPr lang="en-US" sz="4000" dirty="0"/>
          </a:p>
        </p:txBody>
      </p:sp>
      <p:sp>
        <p:nvSpPr>
          <p:cNvPr id="2" name="Szövegdoboz 1"/>
          <p:cNvSpPr txBox="1"/>
          <p:nvPr/>
        </p:nvSpPr>
        <p:spPr>
          <a:xfrm>
            <a:off x="767408" y="1340768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Két vektor különbsége</a:t>
            </a:r>
            <a:endParaRPr lang="en-US" sz="2400" b="1" dirty="0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636912"/>
            <a:ext cx="4365935" cy="315788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Szövegdoboz 4"/>
              <p:cNvSpPr txBox="1"/>
              <p:nvPr/>
            </p:nvSpPr>
            <p:spPr>
              <a:xfrm>
                <a:off x="7536160" y="2996952"/>
                <a:ext cx="3384376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sz="2400" b="1" i="1" smtClean="0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hu-HU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hu-HU" sz="2400" b="1" i="1" smtClean="0">
                          <a:latin typeface="Cambria Math" panose="02040503050406030204" pitchFamily="18" charset="0"/>
                        </a:rPr>
                        <m:t>𝒃</m:t>
                      </m:r>
                      <m:r>
                        <a:rPr lang="hu-HU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hu-HU" sz="2400" b="1" i="1" smtClean="0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hu-HU" sz="2400" b="0" i="1" smtClean="0">
                          <a:latin typeface="Cambria Math" panose="02040503050406030204" pitchFamily="18" charset="0"/>
                        </a:rPr>
                        <m:t>+(−</m:t>
                      </m:r>
                      <m:r>
                        <a:rPr lang="hu-HU" sz="2400" b="1" i="1" smtClean="0">
                          <a:latin typeface="Cambria Math" panose="02040503050406030204" pitchFamily="18" charset="0"/>
                        </a:rPr>
                        <m:t>𝒃</m:t>
                      </m:r>
                      <m:r>
                        <a:rPr lang="hu-HU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5" name="Szövegdoboz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36160" y="2996952"/>
                <a:ext cx="3384376" cy="369332"/>
              </a:xfrm>
              <a:prstGeom prst="rect">
                <a:avLst/>
              </a:prstGeom>
              <a:blipFill>
                <a:blip r:embed="rId4"/>
                <a:stretch>
                  <a:fillRect b="-3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Szövegdoboz 6"/>
          <p:cNvSpPr txBox="1"/>
          <p:nvPr/>
        </p:nvSpPr>
        <p:spPr>
          <a:xfrm>
            <a:off x="5951984" y="1040542"/>
            <a:ext cx="6240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Amelyik vektorból kivonjuk a másikat a felé mutat az eredővektor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Szövegdoboz 7"/>
              <p:cNvSpPr txBox="1"/>
              <p:nvPr/>
            </p:nvSpPr>
            <p:spPr>
              <a:xfrm>
                <a:off x="7245811" y="3573016"/>
                <a:ext cx="4360040" cy="42492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sz="2400" b="1" i="1" smtClean="0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hu-HU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hu-HU" sz="2400" b="1" i="1" smtClean="0">
                          <a:latin typeface="Cambria Math" panose="02040503050406030204" pitchFamily="18" charset="0"/>
                        </a:rPr>
                        <m:t>𝒃</m:t>
                      </m:r>
                      <m:r>
                        <a:rPr lang="hu-HU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hu-HU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sub>
                          </m:sSub>
                          <m:r>
                            <a:rPr lang="hu-HU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sub>
                          </m:sSub>
                        </m:e>
                      </m:d>
                      <m:r>
                        <a:rPr lang="hu-HU" sz="2400" b="1" i="1" smtClean="0"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hu-HU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hu-HU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sub>
                          </m:sSub>
                          <m:r>
                            <a:rPr lang="hu-HU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hu-HU" sz="24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sub>
                          </m:sSub>
                        </m:e>
                      </m:d>
                      <m:r>
                        <a:rPr lang="hu-HU" sz="2400" b="1" i="1" smtClean="0">
                          <a:latin typeface="Cambria Math" panose="02040503050406030204" pitchFamily="18" charset="0"/>
                        </a:rPr>
                        <m:t>𝒋</m:t>
                      </m:r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8" name="Szövegdoboz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45811" y="3573016"/>
                <a:ext cx="4360040" cy="42492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23653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767408" y="332656"/>
            <a:ext cx="10873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dirty="0"/>
              <a:t>Vektor műveletek</a:t>
            </a:r>
            <a:endParaRPr lang="en-US" sz="3600" dirty="0"/>
          </a:p>
        </p:txBody>
      </p:sp>
      <p:sp>
        <p:nvSpPr>
          <p:cNvPr id="2" name="Szövegdoboz 1"/>
          <p:cNvSpPr txBox="1"/>
          <p:nvPr/>
        </p:nvSpPr>
        <p:spPr>
          <a:xfrm>
            <a:off x="762618" y="1268760"/>
            <a:ext cx="5760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Vektorok szorzása skalárral</a:t>
            </a:r>
            <a:endParaRPr lang="en-US" sz="2400" dirty="0"/>
          </a:p>
        </p:txBody>
      </p:sp>
      <p:cxnSp>
        <p:nvCxnSpPr>
          <p:cNvPr id="7" name="Egyenes összekötő nyíllal 6"/>
          <p:cNvCxnSpPr/>
          <p:nvPr/>
        </p:nvCxnSpPr>
        <p:spPr>
          <a:xfrm flipH="1">
            <a:off x="1444651" y="2668182"/>
            <a:ext cx="2227458" cy="331236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gyenes összekötő nyíllal 7"/>
          <p:cNvCxnSpPr/>
          <p:nvPr/>
        </p:nvCxnSpPr>
        <p:spPr>
          <a:xfrm flipH="1">
            <a:off x="2558380" y="4324366"/>
            <a:ext cx="1008112" cy="165618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Szövegdoboz 9"/>
              <p:cNvSpPr txBox="1"/>
              <p:nvPr/>
            </p:nvSpPr>
            <p:spPr>
              <a:xfrm>
                <a:off x="2182521" y="3955034"/>
                <a:ext cx="332207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10" name="Szövegdoboz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2521" y="3955034"/>
                <a:ext cx="332207" cy="49244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Szövegdoboz 10"/>
              <p:cNvSpPr txBox="1"/>
              <p:nvPr/>
            </p:nvSpPr>
            <p:spPr>
              <a:xfrm>
                <a:off x="2558380" y="4666632"/>
                <a:ext cx="548227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sz="3200" i="1" smtClean="0">
                          <a:latin typeface="Cambria Math" panose="02040503050406030204" pitchFamily="18" charset="0"/>
                        </a:rPr>
                        <m:t>λ</m:t>
                      </m:r>
                      <m:r>
                        <a:rPr lang="hu-HU" sz="3200" b="1" i="1" smtClean="0">
                          <a:latin typeface="Cambria Math" panose="02040503050406030204" pitchFamily="18" charset="0"/>
                        </a:rPr>
                        <m:t>𝒂</m:t>
                      </m:r>
                    </m:oMath>
                  </m:oMathPara>
                </a14:m>
                <a:endParaRPr lang="en-US" sz="3200" b="1" dirty="0"/>
              </a:p>
            </p:txBody>
          </p:sp>
        </mc:Choice>
        <mc:Fallback xmlns="">
          <p:sp>
            <p:nvSpPr>
              <p:cNvPr id="11" name="Szövegdoboz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8380" y="4666632"/>
                <a:ext cx="548227" cy="49244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Szövegdoboz 11"/>
          <p:cNvSpPr txBox="1"/>
          <p:nvPr/>
        </p:nvSpPr>
        <p:spPr>
          <a:xfrm>
            <a:off x="3647934" y="5360618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dirty="0"/>
              <a:t>λ</a:t>
            </a:r>
            <a:r>
              <a:rPr lang="hu-HU" sz="3200" dirty="0"/>
              <a:t>&gt;0</a:t>
            </a:r>
          </a:p>
        </p:txBody>
      </p:sp>
      <p:cxnSp>
        <p:nvCxnSpPr>
          <p:cNvPr id="14" name="Egyenes összekötő nyíllal 13"/>
          <p:cNvCxnSpPr/>
          <p:nvPr/>
        </p:nvCxnSpPr>
        <p:spPr>
          <a:xfrm flipH="1">
            <a:off x="7573950" y="3472693"/>
            <a:ext cx="1440160" cy="2880320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gyenes összekötő nyíllal 14"/>
          <p:cNvCxnSpPr/>
          <p:nvPr/>
        </p:nvCxnSpPr>
        <p:spPr>
          <a:xfrm flipV="1">
            <a:off x="8625714" y="2276872"/>
            <a:ext cx="1934782" cy="4076142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Szövegdoboz 17"/>
              <p:cNvSpPr txBox="1"/>
              <p:nvPr/>
            </p:nvSpPr>
            <p:spPr>
              <a:xfrm>
                <a:off x="7778922" y="4420410"/>
                <a:ext cx="341440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sz="3200" b="1" i="1" smtClean="0">
                          <a:latin typeface="Cambria Math" panose="02040503050406030204" pitchFamily="18" charset="0"/>
                        </a:rPr>
                        <m:t>𝒃</m:t>
                      </m:r>
                    </m:oMath>
                  </m:oMathPara>
                </a14:m>
                <a:endParaRPr lang="en-US" sz="3200" b="1" dirty="0"/>
              </a:p>
            </p:txBody>
          </p:sp>
        </mc:Choice>
        <mc:Fallback xmlns="">
          <p:sp>
            <p:nvSpPr>
              <p:cNvPr id="18" name="Szövegdoboz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78922" y="4420410"/>
                <a:ext cx="341440" cy="49244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Szövegdoboz 18"/>
          <p:cNvSpPr txBox="1"/>
          <p:nvPr/>
        </p:nvSpPr>
        <p:spPr>
          <a:xfrm>
            <a:off x="8734333" y="4374243"/>
            <a:ext cx="20191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dirty="0"/>
              <a:t>λ</a:t>
            </a:r>
            <a:r>
              <a:rPr lang="hu-HU" sz="3200" b="1" dirty="0"/>
              <a:t>b</a:t>
            </a:r>
            <a:endParaRPr lang="en-US" sz="3200" b="1" dirty="0"/>
          </a:p>
        </p:txBody>
      </p:sp>
      <p:sp>
        <p:nvSpPr>
          <p:cNvPr id="20" name="Szövegdoboz 19"/>
          <p:cNvSpPr txBox="1"/>
          <p:nvPr/>
        </p:nvSpPr>
        <p:spPr>
          <a:xfrm>
            <a:off x="9688677" y="5672128"/>
            <a:ext cx="16086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dirty="0"/>
              <a:t>λ</a:t>
            </a:r>
            <a:r>
              <a:rPr lang="hu-HU" sz="3200" dirty="0"/>
              <a:t>&lt;0</a:t>
            </a:r>
            <a:endParaRPr lang="en-US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Szövegdoboz 20"/>
              <p:cNvSpPr txBox="1"/>
              <p:nvPr/>
            </p:nvSpPr>
            <p:spPr>
              <a:xfrm>
                <a:off x="4739532" y="2542893"/>
                <a:ext cx="3210110" cy="5312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𝜆</m:t>
                      </m:r>
                      <m:r>
                        <a:rPr lang="hu-HU" sz="32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𝜆</m:t>
                      </m:r>
                      <m:sSub>
                        <m:sSubPr>
                          <m:ctrlP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hu-HU" sz="32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𝒊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𝜆</m:t>
                      </m:r>
                      <m:sSub>
                        <m:sSubPr>
                          <m:ctrlP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hu-HU" sz="32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𝒋</m:t>
                      </m:r>
                    </m:oMath>
                  </m:oMathPara>
                </a14:m>
                <a:endParaRPr lang="en-US" sz="3200" b="1" dirty="0"/>
              </a:p>
            </p:txBody>
          </p:sp>
        </mc:Choice>
        <mc:Fallback xmlns="">
          <p:sp>
            <p:nvSpPr>
              <p:cNvPr id="21" name="Szövegdoboz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9532" y="2542893"/>
                <a:ext cx="3210110" cy="53129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61111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767408" y="332656"/>
            <a:ext cx="10873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dirty="0"/>
              <a:t>Vektor műveletek</a:t>
            </a:r>
            <a:endParaRPr lang="en-US" sz="3600" dirty="0"/>
          </a:p>
        </p:txBody>
      </p:sp>
      <p:sp>
        <p:nvSpPr>
          <p:cNvPr id="2" name="Szövegdoboz 1"/>
          <p:cNvSpPr txBox="1"/>
          <p:nvPr/>
        </p:nvSpPr>
        <p:spPr>
          <a:xfrm>
            <a:off x="767408" y="1340768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Két vektor skaláris szorzata</a:t>
            </a:r>
            <a:endParaRPr lang="en-US" sz="2400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2276872"/>
            <a:ext cx="5101158" cy="408092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Szövegdoboz 5"/>
              <p:cNvSpPr txBox="1"/>
              <p:nvPr/>
            </p:nvSpPr>
            <p:spPr>
              <a:xfrm>
                <a:off x="7248128" y="1316607"/>
                <a:ext cx="3415230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𝑎𝑏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hu-HU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</m:d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|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|×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𝑐𝑜𝑠</m:t>
                      </m:r>
                      <m:r>
                        <m:rPr>
                          <m:sty m:val="p"/>
                        </m:rPr>
                        <a:rPr lang="el-GR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Θ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6" name="Szövegdoboz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48128" y="1316607"/>
                <a:ext cx="3415230" cy="49244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Szövegdoboz 2"/>
              <p:cNvSpPr txBox="1"/>
              <p:nvPr/>
            </p:nvSpPr>
            <p:spPr>
              <a:xfrm>
                <a:off x="7248128" y="2011222"/>
                <a:ext cx="3621504" cy="5312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sz="3200" b="1" i="1" smtClean="0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hu-HU" sz="32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𝒃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sSub>
                        <m:sSubPr>
                          <m:ctrlP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sSub>
                        <m:sSubPr>
                          <m:ctrlP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3" name="Szövegdoboz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48128" y="2011222"/>
                <a:ext cx="3621504" cy="53129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28867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767408" y="332656"/>
            <a:ext cx="10873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/>
              <a:t>Vektor műveletek</a:t>
            </a:r>
            <a:endParaRPr lang="en-US" sz="3200" dirty="0"/>
          </a:p>
        </p:txBody>
      </p:sp>
      <p:sp>
        <p:nvSpPr>
          <p:cNvPr id="2" name="Szövegdoboz 1"/>
          <p:cNvSpPr txBox="1"/>
          <p:nvPr/>
        </p:nvSpPr>
        <p:spPr>
          <a:xfrm>
            <a:off x="767408" y="1196752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/>
              <a:t>Vektoriális szorzat</a:t>
            </a:r>
            <a:endParaRPr lang="en-US" sz="3200" dirty="0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204864"/>
            <a:ext cx="4968552" cy="38816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Szövegdoboz 4"/>
              <p:cNvSpPr txBox="1"/>
              <p:nvPr/>
            </p:nvSpPr>
            <p:spPr>
              <a:xfrm>
                <a:off x="6744072" y="1196752"/>
                <a:ext cx="3719993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hu-HU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</m:d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</m:d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|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|</m:t>
                      </m:r>
                      <m:func>
                        <m:funcPr>
                          <m:ctrlP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hu-HU" sz="32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5" name="Szövegdoboz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44072" y="1196752"/>
                <a:ext cx="3719993" cy="49244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Kép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152" y="3789040"/>
            <a:ext cx="3952875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8102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Vonatkoztatási rendszer (inercia rendszer)</a:t>
            </a:r>
            <a:endParaRPr lang="en-US" dirty="0"/>
          </a:p>
        </p:txBody>
      </p:sp>
      <p:sp>
        <p:nvSpPr>
          <p:cNvPr id="4" name="Szövegdoboz 3"/>
          <p:cNvSpPr txBox="1"/>
          <p:nvPr/>
        </p:nvSpPr>
        <p:spPr>
          <a:xfrm>
            <a:off x="623392" y="1702447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A hely és az idő megadását lehetővé tevő viszonyítási objektumok rendszere</a:t>
            </a: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12" y="2708920"/>
            <a:ext cx="5761856" cy="3617165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95" y="2543312"/>
            <a:ext cx="4634945" cy="398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9202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263352" y="404664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/>
              <a:t>Kinematika</a:t>
            </a:r>
            <a:endParaRPr lang="en-US" sz="3200" dirty="0"/>
          </a:p>
        </p:txBody>
      </p:sp>
      <p:sp>
        <p:nvSpPr>
          <p:cNvPr id="3" name="Szövegdoboz 2"/>
          <p:cNvSpPr txBox="1"/>
          <p:nvPr/>
        </p:nvSpPr>
        <p:spPr>
          <a:xfrm>
            <a:off x="407368" y="1844824"/>
            <a:ext cx="95770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/>
              <a:t>A fizika azon területe aminek feladata  mozgás leírása</a:t>
            </a:r>
          </a:p>
          <a:p>
            <a:r>
              <a:rPr lang="hu-HU" sz="3200" dirty="0"/>
              <a:t>Az okával nem foglalkozik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69764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Csoportba foglalás 3"/>
          <p:cNvGrpSpPr/>
          <p:nvPr/>
        </p:nvGrpSpPr>
        <p:grpSpPr>
          <a:xfrm>
            <a:off x="1775520" y="1340768"/>
            <a:ext cx="6613458" cy="1872865"/>
            <a:chOff x="1205938" y="1931855"/>
            <a:chExt cx="6613458" cy="1872865"/>
          </a:xfrm>
        </p:grpSpPr>
        <p:cxnSp>
          <p:nvCxnSpPr>
            <p:cNvPr id="5" name="Straight Arrow Connector 6"/>
            <p:cNvCxnSpPr/>
            <p:nvPr/>
          </p:nvCxnSpPr>
          <p:spPr>
            <a:xfrm flipV="1">
              <a:off x="1550496" y="1936086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Arrow Connector 7"/>
            <p:cNvCxnSpPr/>
            <p:nvPr/>
          </p:nvCxnSpPr>
          <p:spPr>
            <a:xfrm rot="5400000" flipV="1">
              <a:off x="2332985" y="2718575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9"/>
            <p:cNvSpPr txBox="1"/>
            <p:nvPr/>
          </p:nvSpPr>
          <p:spPr>
            <a:xfrm rot="16200000">
              <a:off x="1225115" y="1923260"/>
              <a:ext cx="3309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/>
                <a:t>s</a:t>
              </a:r>
            </a:p>
          </p:txBody>
        </p:sp>
        <p:sp>
          <p:nvSpPr>
            <p:cNvPr id="8" name="TextBox 10"/>
            <p:cNvSpPr txBox="1"/>
            <p:nvPr/>
          </p:nvSpPr>
          <p:spPr>
            <a:xfrm>
              <a:off x="2808866" y="3435388"/>
              <a:ext cx="3309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/>
                <a:t>t</a:t>
              </a:r>
            </a:p>
          </p:txBody>
        </p:sp>
        <p:cxnSp>
          <p:nvCxnSpPr>
            <p:cNvPr id="9" name="Straight Arrow Connector 11"/>
            <p:cNvCxnSpPr/>
            <p:nvPr/>
          </p:nvCxnSpPr>
          <p:spPr>
            <a:xfrm flipV="1">
              <a:off x="3858199" y="1934554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12"/>
            <p:cNvCxnSpPr/>
            <p:nvPr/>
          </p:nvCxnSpPr>
          <p:spPr>
            <a:xfrm rot="5400000" flipV="1">
              <a:off x="4640688" y="2717043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3"/>
            <p:cNvSpPr txBox="1"/>
            <p:nvPr/>
          </p:nvSpPr>
          <p:spPr>
            <a:xfrm rot="16200000">
              <a:off x="3152649" y="2280912"/>
              <a:ext cx="10674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dirty="0"/>
                <a:t>Δ</a:t>
              </a:r>
              <a:r>
                <a:rPr lang="en-US" i="1" dirty="0"/>
                <a:t>s</a:t>
              </a:r>
              <a:r>
                <a:rPr lang="en-US" dirty="0"/>
                <a:t>/</a:t>
              </a:r>
              <a:r>
                <a:rPr lang="el-GR" dirty="0"/>
                <a:t>Δ</a:t>
              </a:r>
              <a:r>
                <a:rPr lang="el-GR" i="1" dirty="0"/>
                <a:t>t </a:t>
              </a:r>
              <a:r>
                <a:rPr lang="el-GR" dirty="0"/>
                <a:t>= </a:t>
              </a:r>
              <a:r>
                <a:rPr lang="el-GR" i="1" dirty="0"/>
                <a:t>v</a:t>
              </a:r>
              <a:endParaRPr lang="en-US" i="1" dirty="0"/>
            </a:p>
          </p:txBody>
        </p:sp>
        <p:sp>
          <p:nvSpPr>
            <p:cNvPr id="12" name="TextBox 14"/>
            <p:cNvSpPr txBox="1"/>
            <p:nvPr/>
          </p:nvSpPr>
          <p:spPr>
            <a:xfrm>
              <a:off x="5116569" y="3433856"/>
              <a:ext cx="3309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/>
                <a:t>t</a:t>
              </a:r>
            </a:p>
          </p:txBody>
        </p:sp>
        <p:cxnSp>
          <p:nvCxnSpPr>
            <p:cNvPr id="13" name="Straight Arrow Connector 15"/>
            <p:cNvCxnSpPr/>
            <p:nvPr/>
          </p:nvCxnSpPr>
          <p:spPr>
            <a:xfrm flipV="1">
              <a:off x="6230048" y="1934554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6"/>
            <p:cNvCxnSpPr/>
            <p:nvPr/>
          </p:nvCxnSpPr>
          <p:spPr>
            <a:xfrm rot="5400000" flipV="1">
              <a:off x="7012537" y="2717043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7"/>
            <p:cNvSpPr txBox="1"/>
            <p:nvPr/>
          </p:nvSpPr>
          <p:spPr>
            <a:xfrm rot="16200000">
              <a:off x="5510072" y="2306568"/>
              <a:ext cx="10962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dirty="0"/>
                <a:t>Δ</a:t>
              </a:r>
              <a:r>
                <a:rPr lang="en-US" i="1" dirty="0"/>
                <a:t>v</a:t>
              </a:r>
              <a:r>
                <a:rPr lang="en-US" dirty="0"/>
                <a:t>/</a:t>
              </a:r>
              <a:r>
                <a:rPr lang="el-GR" dirty="0"/>
                <a:t>Δ</a:t>
              </a:r>
              <a:r>
                <a:rPr lang="el-GR" i="1" dirty="0"/>
                <a:t>t </a:t>
              </a:r>
              <a:r>
                <a:rPr lang="el-GR" dirty="0"/>
                <a:t>= </a:t>
              </a:r>
              <a:r>
                <a:rPr lang="el-GR" i="1" dirty="0"/>
                <a:t>a</a:t>
              </a:r>
              <a:endParaRPr lang="en-US" i="1" dirty="0"/>
            </a:p>
          </p:txBody>
        </p:sp>
        <p:sp>
          <p:nvSpPr>
            <p:cNvPr id="16" name="TextBox 18"/>
            <p:cNvSpPr txBox="1"/>
            <p:nvPr/>
          </p:nvSpPr>
          <p:spPr>
            <a:xfrm>
              <a:off x="7488418" y="3433856"/>
              <a:ext cx="3309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/>
                <a:t>t</a:t>
              </a:r>
            </a:p>
          </p:txBody>
        </p:sp>
        <p:cxnSp>
          <p:nvCxnSpPr>
            <p:cNvPr id="17" name="Straight Arrow Connector 19"/>
            <p:cNvCxnSpPr/>
            <p:nvPr/>
          </p:nvCxnSpPr>
          <p:spPr>
            <a:xfrm rot="5400000" flipV="1">
              <a:off x="4640688" y="1947382"/>
              <a:ext cx="0" cy="1564978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20"/>
            <p:cNvCxnSpPr/>
            <p:nvPr/>
          </p:nvCxnSpPr>
          <p:spPr>
            <a:xfrm rot="5400000" flipV="1">
              <a:off x="6986889" y="2718575"/>
              <a:ext cx="0" cy="1564978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21"/>
            <p:cNvCxnSpPr/>
            <p:nvPr/>
          </p:nvCxnSpPr>
          <p:spPr>
            <a:xfrm flipV="1">
              <a:off x="1550496" y="1934554"/>
              <a:ext cx="1564978" cy="1564978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Szövegdoboz 19"/>
          <p:cNvSpPr txBox="1"/>
          <p:nvPr/>
        </p:nvSpPr>
        <p:spPr>
          <a:xfrm>
            <a:off x="1496502" y="619444"/>
            <a:ext cx="742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Egyenes vonalú egyenletes mozgás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Szövegdoboz 37"/>
              <p:cNvSpPr txBox="1"/>
              <p:nvPr/>
            </p:nvSpPr>
            <p:spPr>
              <a:xfrm>
                <a:off x="2144852" y="3212101"/>
                <a:ext cx="169259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dirty="0"/>
                  <a:t>s=v</a:t>
                </a:r>
                <a14:m>
                  <m:oMath xmlns:m="http://schemas.openxmlformats.org/officeDocument/2006/math">
                    <m:r>
                      <a:rPr lang="hu-HU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hu-HU" dirty="0"/>
                  <a:t>t</a:t>
                </a:r>
                <a:endParaRPr lang="en-US" dirty="0"/>
              </a:p>
            </p:txBody>
          </p:sp>
        </mc:Choice>
        <mc:Fallback xmlns="">
          <p:sp>
            <p:nvSpPr>
              <p:cNvPr id="38" name="Szövegdoboz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4852" y="3212101"/>
                <a:ext cx="1692595" cy="369332"/>
              </a:xfrm>
              <a:prstGeom prst="rect">
                <a:avLst/>
              </a:prstGeom>
              <a:blipFill>
                <a:blip r:embed="rId2"/>
                <a:stretch>
                  <a:fillRect l="-3237" t="-9836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Szövegdoboz 38"/>
          <p:cNvSpPr txBox="1"/>
          <p:nvPr/>
        </p:nvSpPr>
        <p:spPr>
          <a:xfrm>
            <a:off x="4568641" y="3140968"/>
            <a:ext cx="1448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v=áll.</a:t>
            </a:r>
            <a:endParaRPr lang="en-US" dirty="0"/>
          </a:p>
        </p:txBody>
      </p:sp>
      <p:sp>
        <p:nvSpPr>
          <p:cNvPr id="40" name="Szövegdoboz 39"/>
          <p:cNvSpPr txBox="1"/>
          <p:nvPr/>
        </p:nvSpPr>
        <p:spPr>
          <a:xfrm>
            <a:off x="6940491" y="3140968"/>
            <a:ext cx="1245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a=0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7200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Csoportba foglalás 3"/>
          <p:cNvGrpSpPr/>
          <p:nvPr/>
        </p:nvGrpSpPr>
        <p:grpSpPr>
          <a:xfrm>
            <a:off x="1775520" y="1340768"/>
            <a:ext cx="6613458" cy="1872865"/>
            <a:chOff x="1205938" y="1931855"/>
            <a:chExt cx="6613458" cy="1872865"/>
          </a:xfrm>
        </p:grpSpPr>
        <p:cxnSp>
          <p:nvCxnSpPr>
            <p:cNvPr id="5" name="Straight Arrow Connector 6"/>
            <p:cNvCxnSpPr/>
            <p:nvPr/>
          </p:nvCxnSpPr>
          <p:spPr>
            <a:xfrm flipV="1">
              <a:off x="1550496" y="1936086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Arrow Connector 7"/>
            <p:cNvCxnSpPr/>
            <p:nvPr/>
          </p:nvCxnSpPr>
          <p:spPr>
            <a:xfrm rot="5400000" flipV="1">
              <a:off x="2332985" y="2718575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9"/>
            <p:cNvSpPr txBox="1"/>
            <p:nvPr/>
          </p:nvSpPr>
          <p:spPr>
            <a:xfrm rot="16200000">
              <a:off x="1225115" y="1923260"/>
              <a:ext cx="3309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/>
                <a:t>s</a:t>
              </a:r>
            </a:p>
          </p:txBody>
        </p:sp>
        <p:sp>
          <p:nvSpPr>
            <p:cNvPr id="8" name="TextBox 10"/>
            <p:cNvSpPr txBox="1"/>
            <p:nvPr/>
          </p:nvSpPr>
          <p:spPr>
            <a:xfrm>
              <a:off x="2808866" y="3435388"/>
              <a:ext cx="3309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/>
                <a:t>t</a:t>
              </a:r>
            </a:p>
          </p:txBody>
        </p:sp>
        <p:cxnSp>
          <p:nvCxnSpPr>
            <p:cNvPr id="9" name="Straight Arrow Connector 11"/>
            <p:cNvCxnSpPr/>
            <p:nvPr/>
          </p:nvCxnSpPr>
          <p:spPr>
            <a:xfrm flipV="1">
              <a:off x="3858199" y="1934554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12"/>
            <p:cNvCxnSpPr/>
            <p:nvPr/>
          </p:nvCxnSpPr>
          <p:spPr>
            <a:xfrm rot="5400000" flipV="1">
              <a:off x="4640688" y="2717043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3"/>
            <p:cNvSpPr txBox="1"/>
            <p:nvPr/>
          </p:nvSpPr>
          <p:spPr>
            <a:xfrm rot="16200000">
              <a:off x="3152649" y="2280912"/>
              <a:ext cx="10674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dirty="0"/>
                <a:t>Δ</a:t>
              </a:r>
              <a:r>
                <a:rPr lang="en-US" i="1" dirty="0"/>
                <a:t>s</a:t>
              </a:r>
              <a:r>
                <a:rPr lang="en-US" dirty="0"/>
                <a:t>/</a:t>
              </a:r>
              <a:r>
                <a:rPr lang="el-GR" dirty="0"/>
                <a:t>Δ</a:t>
              </a:r>
              <a:r>
                <a:rPr lang="el-GR" i="1" dirty="0"/>
                <a:t>t </a:t>
              </a:r>
              <a:r>
                <a:rPr lang="el-GR" dirty="0"/>
                <a:t>= </a:t>
              </a:r>
              <a:r>
                <a:rPr lang="el-GR" i="1" dirty="0"/>
                <a:t>v</a:t>
              </a:r>
              <a:endParaRPr lang="en-US" i="1" dirty="0"/>
            </a:p>
          </p:txBody>
        </p:sp>
        <p:sp>
          <p:nvSpPr>
            <p:cNvPr id="12" name="TextBox 14"/>
            <p:cNvSpPr txBox="1"/>
            <p:nvPr/>
          </p:nvSpPr>
          <p:spPr>
            <a:xfrm>
              <a:off x="5116569" y="3433856"/>
              <a:ext cx="3309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/>
                <a:t>t</a:t>
              </a:r>
            </a:p>
          </p:txBody>
        </p:sp>
        <p:cxnSp>
          <p:nvCxnSpPr>
            <p:cNvPr id="13" name="Straight Arrow Connector 15"/>
            <p:cNvCxnSpPr/>
            <p:nvPr/>
          </p:nvCxnSpPr>
          <p:spPr>
            <a:xfrm flipV="1">
              <a:off x="6230048" y="1934554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6"/>
            <p:cNvCxnSpPr/>
            <p:nvPr/>
          </p:nvCxnSpPr>
          <p:spPr>
            <a:xfrm rot="5400000" flipV="1">
              <a:off x="7012537" y="2717043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7"/>
            <p:cNvSpPr txBox="1"/>
            <p:nvPr/>
          </p:nvSpPr>
          <p:spPr>
            <a:xfrm rot="16200000">
              <a:off x="5510072" y="2306568"/>
              <a:ext cx="10962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dirty="0"/>
                <a:t>Δ</a:t>
              </a:r>
              <a:r>
                <a:rPr lang="en-US" i="1" dirty="0"/>
                <a:t>v</a:t>
              </a:r>
              <a:r>
                <a:rPr lang="en-US" dirty="0"/>
                <a:t>/</a:t>
              </a:r>
              <a:r>
                <a:rPr lang="el-GR" dirty="0"/>
                <a:t>Δ</a:t>
              </a:r>
              <a:r>
                <a:rPr lang="el-GR" i="1" dirty="0"/>
                <a:t>t </a:t>
              </a:r>
              <a:r>
                <a:rPr lang="el-GR" dirty="0"/>
                <a:t>= </a:t>
              </a:r>
              <a:r>
                <a:rPr lang="el-GR" i="1" dirty="0"/>
                <a:t>a</a:t>
              </a:r>
              <a:endParaRPr lang="en-US" i="1" dirty="0"/>
            </a:p>
          </p:txBody>
        </p:sp>
        <p:sp>
          <p:nvSpPr>
            <p:cNvPr id="16" name="TextBox 18"/>
            <p:cNvSpPr txBox="1"/>
            <p:nvPr/>
          </p:nvSpPr>
          <p:spPr>
            <a:xfrm>
              <a:off x="7488418" y="3433856"/>
              <a:ext cx="3309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/>
                <a:t>t</a:t>
              </a:r>
            </a:p>
          </p:txBody>
        </p:sp>
        <p:cxnSp>
          <p:nvCxnSpPr>
            <p:cNvPr id="17" name="Straight Arrow Connector 19"/>
            <p:cNvCxnSpPr/>
            <p:nvPr/>
          </p:nvCxnSpPr>
          <p:spPr>
            <a:xfrm rot="5400000" flipV="1">
              <a:off x="4640688" y="1947382"/>
              <a:ext cx="0" cy="1564978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20"/>
            <p:cNvCxnSpPr/>
            <p:nvPr/>
          </p:nvCxnSpPr>
          <p:spPr>
            <a:xfrm rot="5400000" flipV="1">
              <a:off x="6986889" y="2718575"/>
              <a:ext cx="0" cy="1564978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21"/>
            <p:cNvCxnSpPr/>
            <p:nvPr/>
          </p:nvCxnSpPr>
          <p:spPr>
            <a:xfrm flipV="1">
              <a:off x="1550496" y="1934554"/>
              <a:ext cx="1564978" cy="1564978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Szövegdoboz 19"/>
          <p:cNvSpPr txBox="1"/>
          <p:nvPr/>
        </p:nvSpPr>
        <p:spPr>
          <a:xfrm>
            <a:off x="1496502" y="619444"/>
            <a:ext cx="742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Egyenes vonalú egyenletes mozgás</a:t>
            </a:r>
            <a:endParaRPr lang="en-US" dirty="0"/>
          </a:p>
        </p:txBody>
      </p:sp>
      <p:grpSp>
        <p:nvGrpSpPr>
          <p:cNvPr id="21" name="Csoportba foglalás 20"/>
          <p:cNvGrpSpPr/>
          <p:nvPr/>
        </p:nvGrpSpPr>
        <p:grpSpPr>
          <a:xfrm>
            <a:off x="1903541" y="4412236"/>
            <a:ext cx="6613458" cy="1872865"/>
            <a:chOff x="1230308" y="4713939"/>
            <a:chExt cx="6613458" cy="1872865"/>
          </a:xfrm>
        </p:grpSpPr>
        <p:cxnSp>
          <p:nvCxnSpPr>
            <p:cNvPr id="22" name="Straight Arrow Connector 23"/>
            <p:cNvCxnSpPr/>
            <p:nvPr/>
          </p:nvCxnSpPr>
          <p:spPr>
            <a:xfrm flipV="1">
              <a:off x="1574866" y="4718170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4"/>
            <p:cNvCxnSpPr/>
            <p:nvPr/>
          </p:nvCxnSpPr>
          <p:spPr>
            <a:xfrm rot="5400000" flipV="1">
              <a:off x="2357355" y="5500659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5"/>
            <p:cNvSpPr txBox="1"/>
            <p:nvPr/>
          </p:nvSpPr>
          <p:spPr>
            <a:xfrm rot="16200000">
              <a:off x="1249485" y="4705344"/>
              <a:ext cx="3309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/>
                <a:t>s</a:t>
              </a:r>
            </a:p>
          </p:txBody>
        </p:sp>
        <p:sp>
          <p:nvSpPr>
            <p:cNvPr id="25" name="TextBox 26"/>
            <p:cNvSpPr txBox="1"/>
            <p:nvPr/>
          </p:nvSpPr>
          <p:spPr>
            <a:xfrm>
              <a:off x="2833236" y="6217472"/>
              <a:ext cx="3309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/>
                <a:t>t</a:t>
              </a:r>
            </a:p>
          </p:txBody>
        </p:sp>
        <p:cxnSp>
          <p:nvCxnSpPr>
            <p:cNvPr id="26" name="Straight Arrow Connector 27"/>
            <p:cNvCxnSpPr/>
            <p:nvPr/>
          </p:nvCxnSpPr>
          <p:spPr>
            <a:xfrm flipV="1">
              <a:off x="3882569" y="4716638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8"/>
            <p:cNvCxnSpPr/>
            <p:nvPr/>
          </p:nvCxnSpPr>
          <p:spPr>
            <a:xfrm rot="5400000" flipV="1">
              <a:off x="4665058" y="5499127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9"/>
            <p:cNvSpPr txBox="1"/>
            <p:nvPr/>
          </p:nvSpPr>
          <p:spPr>
            <a:xfrm rot="16200000">
              <a:off x="3177019" y="5062996"/>
              <a:ext cx="10674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dirty="0"/>
                <a:t>Δ</a:t>
              </a:r>
              <a:r>
                <a:rPr lang="en-US" i="1" dirty="0"/>
                <a:t>s</a:t>
              </a:r>
              <a:r>
                <a:rPr lang="en-US" dirty="0"/>
                <a:t>/</a:t>
              </a:r>
              <a:r>
                <a:rPr lang="el-GR" dirty="0"/>
                <a:t>Δ</a:t>
              </a:r>
              <a:r>
                <a:rPr lang="el-GR" i="1" dirty="0"/>
                <a:t>t </a:t>
              </a:r>
              <a:r>
                <a:rPr lang="el-GR" dirty="0"/>
                <a:t>= </a:t>
              </a:r>
              <a:r>
                <a:rPr lang="el-GR" i="1" dirty="0"/>
                <a:t>v</a:t>
              </a:r>
              <a:endParaRPr lang="en-US" i="1" dirty="0"/>
            </a:p>
          </p:txBody>
        </p:sp>
        <p:sp>
          <p:nvSpPr>
            <p:cNvPr id="29" name="TextBox 30"/>
            <p:cNvSpPr txBox="1"/>
            <p:nvPr/>
          </p:nvSpPr>
          <p:spPr>
            <a:xfrm>
              <a:off x="5140939" y="6215940"/>
              <a:ext cx="3309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/>
                <a:t>t</a:t>
              </a:r>
            </a:p>
          </p:txBody>
        </p:sp>
        <p:cxnSp>
          <p:nvCxnSpPr>
            <p:cNvPr id="30" name="Straight Arrow Connector 31"/>
            <p:cNvCxnSpPr/>
            <p:nvPr/>
          </p:nvCxnSpPr>
          <p:spPr>
            <a:xfrm flipV="1">
              <a:off x="6254418" y="4716638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2"/>
            <p:cNvCxnSpPr/>
            <p:nvPr/>
          </p:nvCxnSpPr>
          <p:spPr>
            <a:xfrm rot="5400000" flipV="1">
              <a:off x="7036907" y="5499127"/>
              <a:ext cx="0" cy="1564978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3"/>
            <p:cNvSpPr txBox="1"/>
            <p:nvPr/>
          </p:nvSpPr>
          <p:spPr>
            <a:xfrm rot="16200000">
              <a:off x="5534442" y="5088652"/>
              <a:ext cx="10962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dirty="0"/>
                <a:t>Δ</a:t>
              </a:r>
              <a:r>
                <a:rPr lang="en-US" i="1" dirty="0"/>
                <a:t>v</a:t>
              </a:r>
              <a:r>
                <a:rPr lang="en-US" dirty="0"/>
                <a:t>/</a:t>
              </a:r>
              <a:r>
                <a:rPr lang="el-GR" dirty="0"/>
                <a:t>Δ</a:t>
              </a:r>
              <a:r>
                <a:rPr lang="el-GR" i="1" dirty="0"/>
                <a:t>t </a:t>
              </a:r>
              <a:r>
                <a:rPr lang="el-GR" dirty="0"/>
                <a:t>= </a:t>
              </a:r>
              <a:r>
                <a:rPr lang="el-GR" i="1" dirty="0"/>
                <a:t>a</a:t>
              </a:r>
              <a:endParaRPr lang="en-US" i="1" dirty="0"/>
            </a:p>
          </p:txBody>
        </p:sp>
        <p:sp>
          <p:nvSpPr>
            <p:cNvPr id="33" name="TextBox 34"/>
            <p:cNvSpPr txBox="1"/>
            <p:nvPr/>
          </p:nvSpPr>
          <p:spPr>
            <a:xfrm>
              <a:off x="7512788" y="6215940"/>
              <a:ext cx="3309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/>
                <a:t>t</a:t>
              </a:r>
            </a:p>
          </p:txBody>
        </p:sp>
        <p:cxnSp>
          <p:nvCxnSpPr>
            <p:cNvPr id="34" name="Straight Arrow Connector 35"/>
            <p:cNvCxnSpPr/>
            <p:nvPr/>
          </p:nvCxnSpPr>
          <p:spPr>
            <a:xfrm rot="5400000" flipV="1">
              <a:off x="7036907" y="4729466"/>
              <a:ext cx="0" cy="1564978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Arrow Connector 40"/>
            <p:cNvCxnSpPr/>
            <p:nvPr/>
          </p:nvCxnSpPr>
          <p:spPr>
            <a:xfrm flipV="1">
              <a:off x="3881281" y="4729466"/>
              <a:ext cx="1564978" cy="1564978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Szövegdoboz 35"/>
          <p:cNvSpPr txBox="1"/>
          <p:nvPr/>
        </p:nvSpPr>
        <p:spPr>
          <a:xfrm>
            <a:off x="1258125" y="3785710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Egyenes vonalú egyenletesen gyorsuló mozgás</a:t>
            </a:r>
            <a:endParaRPr lang="en-US" dirty="0"/>
          </a:p>
        </p:txBody>
      </p:sp>
      <p:sp>
        <p:nvSpPr>
          <p:cNvPr id="37" name="Arc 44"/>
          <p:cNvSpPr/>
          <p:nvPr/>
        </p:nvSpPr>
        <p:spPr>
          <a:xfrm rot="5400000">
            <a:off x="623281" y="3050113"/>
            <a:ext cx="3255063" cy="2607600"/>
          </a:xfrm>
          <a:prstGeom prst="arc">
            <a:avLst/>
          </a:prstGeom>
          <a:ln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Szövegdoboz 37"/>
              <p:cNvSpPr txBox="1"/>
              <p:nvPr/>
            </p:nvSpPr>
            <p:spPr>
              <a:xfrm>
                <a:off x="2144852" y="3212101"/>
                <a:ext cx="169259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dirty="0"/>
                  <a:t>s=v</a:t>
                </a:r>
                <a14:m>
                  <m:oMath xmlns:m="http://schemas.openxmlformats.org/officeDocument/2006/math">
                    <m:r>
                      <a:rPr lang="hu-HU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hu-HU" dirty="0"/>
                  <a:t>t</a:t>
                </a:r>
                <a:endParaRPr lang="en-US" dirty="0"/>
              </a:p>
            </p:txBody>
          </p:sp>
        </mc:Choice>
        <mc:Fallback xmlns="">
          <p:sp>
            <p:nvSpPr>
              <p:cNvPr id="38" name="Szövegdoboz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4852" y="3212101"/>
                <a:ext cx="1692595" cy="369332"/>
              </a:xfrm>
              <a:prstGeom prst="rect">
                <a:avLst/>
              </a:prstGeom>
              <a:blipFill>
                <a:blip r:embed="rId3"/>
                <a:stretch>
                  <a:fillRect l="-3237" t="-9836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Szövegdoboz 38"/>
          <p:cNvSpPr txBox="1"/>
          <p:nvPr/>
        </p:nvSpPr>
        <p:spPr>
          <a:xfrm>
            <a:off x="4568641" y="3140968"/>
            <a:ext cx="1448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v=áll.</a:t>
            </a:r>
            <a:endParaRPr lang="en-US" dirty="0"/>
          </a:p>
        </p:txBody>
      </p:sp>
      <p:sp>
        <p:nvSpPr>
          <p:cNvPr id="40" name="Szövegdoboz 39"/>
          <p:cNvSpPr txBox="1"/>
          <p:nvPr/>
        </p:nvSpPr>
        <p:spPr>
          <a:xfrm>
            <a:off x="6940491" y="3140968"/>
            <a:ext cx="1245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a=0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Szövegdoboz 41"/>
              <p:cNvSpPr txBox="1"/>
              <p:nvPr/>
            </p:nvSpPr>
            <p:spPr>
              <a:xfrm>
                <a:off x="1703512" y="6129732"/>
                <a:ext cx="2367775" cy="6109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hu-HU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hu-HU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hu-HU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hu-HU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hu-HU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</m:t>
                      </m:r>
                      <m:r>
                        <a:rPr lang="hu-HU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hu-HU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hu-HU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2" name="Szövegdoboz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6129732"/>
                <a:ext cx="2367775" cy="61093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Szövegdoboz 42"/>
              <p:cNvSpPr txBox="1"/>
              <p:nvPr/>
            </p:nvSpPr>
            <p:spPr>
              <a:xfrm>
                <a:off x="4383974" y="6283569"/>
                <a:ext cx="21871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dirty="0"/>
                  <a:t>v=a</a:t>
                </a:r>
                <a14:m>
                  <m:oMath xmlns:m="http://schemas.openxmlformats.org/officeDocument/2006/math">
                    <m:r>
                      <a:rPr lang="hu-HU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hu-HU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43" name="Szövegdoboz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3974" y="6283569"/>
                <a:ext cx="2187184" cy="369332"/>
              </a:xfrm>
              <a:prstGeom prst="rect">
                <a:avLst/>
              </a:prstGeom>
              <a:blipFill>
                <a:blip r:embed="rId5"/>
                <a:stretch>
                  <a:fillRect l="-2228" t="-10000" b="-2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Szövegdoboz 43"/>
          <p:cNvSpPr txBox="1"/>
          <p:nvPr/>
        </p:nvSpPr>
        <p:spPr>
          <a:xfrm>
            <a:off x="7134638" y="6256855"/>
            <a:ext cx="155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a=áll.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33942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07368" y="476672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Derivált, Integrál</a:t>
            </a:r>
            <a:endParaRPr lang="en-US" dirty="0"/>
          </a:p>
        </p:txBody>
      </p:sp>
      <p:pic>
        <p:nvPicPr>
          <p:cNvPr id="6" name="Picture 3" descr="01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1560413"/>
            <a:ext cx="2673121" cy="2427823"/>
          </a:xfrm>
          <a:prstGeom prst="rect">
            <a:avLst/>
          </a:prstGeom>
        </p:spPr>
      </p:pic>
      <p:pic>
        <p:nvPicPr>
          <p:cNvPr id="7" name="Picture 4" descr="21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88" y="1556792"/>
            <a:ext cx="2677108" cy="2431444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8306" y="4509120"/>
            <a:ext cx="1397072" cy="622332"/>
          </a:xfrm>
          <a:prstGeom prst="rect">
            <a:avLst/>
          </a:prstGeom>
        </p:spPr>
      </p:pic>
      <p:sp>
        <p:nvSpPr>
          <p:cNvPr id="9" name="Szövegdoboz 8"/>
          <p:cNvSpPr txBox="1"/>
          <p:nvPr/>
        </p:nvSpPr>
        <p:spPr>
          <a:xfrm>
            <a:off x="8688288" y="1117947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/>
              <a:t>Differnenciál</a:t>
            </a:r>
            <a:r>
              <a:rPr lang="hu-HU" dirty="0"/>
              <a:t> hányados, Derivált</a:t>
            </a:r>
          </a:p>
        </p:txBody>
      </p:sp>
      <p:sp>
        <p:nvSpPr>
          <p:cNvPr id="10" name="Szövegdoboz 9"/>
          <p:cNvSpPr txBox="1"/>
          <p:nvPr/>
        </p:nvSpPr>
        <p:spPr>
          <a:xfrm>
            <a:off x="627804" y="1111684"/>
            <a:ext cx="4388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Differencia hányados (különbségi hányados)</a:t>
            </a:r>
            <a:endParaRPr lang="en-US" dirty="0"/>
          </a:p>
        </p:txBody>
      </p:sp>
      <p:pic>
        <p:nvPicPr>
          <p:cNvPr id="11" name="Kép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30" y="4509120"/>
            <a:ext cx="1085906" cy="533427"/>
          </a:xfrm>
          <a:prstGeom prst="rect">
            <a:avLst/>
          </a:prstGeom>
        </p:spPr>
      </p:pic>
      <p:sp>
        <p:nvSpPr>
          <p:cNvPr id="12" name="Szövegdoboz 11"/>
          <p:cNvSpPr txBox="1"/>
          <p:nvPr/>
        </p:nvSpPr>
        <p:spPr>
          <a:xfrm>
            <a:off x="479376" y="5229200"/>
            <a:ext cx="10886020" cy="1368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3" name="Tangent_animation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367808" y="1667669"/>
            <a:ext cx="3413062" cy="267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879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335360" y="332656"/>
            <a:ext cx="11305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Deriválás értelmezése mechanikai példákkal </a:t>
            </a:r>
            <a:endParaRPr lang="en-US" sz="2400" dirty="0"/>
          </a:p>
        </p:txBody>
      </p:sp>
      <p:sp>
        <p:nvSpPr>
          <p:cNvPr id="5" name="Szövegdoboz 4"/>
          <p:cNvSpPr txBox="1"/>
          <p:nvPr/>
        </p:nvSpPr>
        <p:spPr>
          <a:xfrm>
            <a:off x="551384" y="112474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Egyenletes mozgás v=áll.</a:t>
            </a:r>
            <a:endParaRPr lang="en-US" dirty="0"/>
          </a:p>
        </p:txBody>
      </p:sp>
      <p:sp>
        <p:nvSpPr>
          <p:cNvPr id="6" name="Szövegdoboz 5"/>
          <p:cNvSpPr txBox="1"/>
          <p:nvPr/>
        </p:nvSpPr>
        <p:spPr>
          <a:xfrm>
            <a:off x="551384" y="1628800"/>
            <a:ext cx="9865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Példa: v=100m/s Mekkora utat tesz meg 9 másodperc alatt a test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3419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335360" y="332656"/>
            <a:ext cx="11305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Deriválás értelmezése mechanikai példákkal </a:t>
            </a:r>
            <a:endParaRPr lang="en-US" sz="2400" dirty="0"/>
          </a:p>
        </p:txBody>
      </p:sp>
      <p:sp>
        <p:nvSpPr>
          <p:cNvPr id="5" name="Szövegdoboz 4"/>
          <p:cNvSpPr txBox="1"/>
          <p:nvPr/>
        </p:nvSpPr>
        <p:spPr>
          <a:xfrm>
            <a:off x="551384" y="112474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Egyenletes mozgás v=áll.</a:t>
            </a:r>
            <a:endParaRPr lang="en-US" dirty="0"/>
          </a:p>
        </p:txBody>
      </p:sp>
      <p:sp>
        <p:nvSpPr>
          <p:cNvPr id="6" name="Szövegdoboz 5"/>
          <p:cNvSpPr txBox="1"/>
          <p:nvPr/>
        </p:nvSpPr>
        <p:spPr>
          <a:xfrm>
            <a:off x="551384" y="1628800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Példa: v=100m/s</a:t>
            </a:r>
            <a:endParaRPr lang="en-US" dirty="0"/>
          </a:p>
        </p:txBody>
      </p:sp>
      <p:graphicFrame>
        <p:nvGraphicFramePr>
          <p:cNvPr id="7" name="Táblázat 6"/>
          <p:cNvGraphicFramePr>
            <a:graphicFrameLocks noGrp="1"/>
          </p:cNvGraphicFramePr>
          <p:nvPr/>
        </p:nvGraphicFramePr>
        <p:xfrm>
          <a:off x="839414" y="2231866"/>
          <a:ext cx="4824536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134">
                  <a:extLst>
                    <a:ext uri="{9D8B030D-6E8A-4147-A177-3AD203B41FA5}">
                      <a16:colId xmlns:a16="http://schemas.microsoft.com/office/drawing/2014/main" val="3812076290"/>
                    </a:ext>
                  </a:extLst>
                </a:gridCol>
                <a:gridCol w="1206134">
                  <a:extLst>
                    <a:ext uri="{9D8B030D-6E8A-4147-A177-3AD203B41FA5}">
                      <a16:colId xmlns:a16="http://schemas.microsoft.com/office/drawing/2014/main" val="292045719"/>
                    </a:ext>
                  </a:extLst>
                </a:gridCol>
                <a:gridCol w="1206134">
                  <a:extLst>
                    <a:ext uri="{9D8B030D-6E8A-4147-A177-3AD203B41FA5}">
                      <a16:colId xmlns:a16="http://schemas.microsoft.com/office/drawing/2014/main" val="2672739426"/>
                    </a:ext>
                  </a:extLst>
                </a:gridCol>
                <a:gridCol w="1206134">
                  <a:extLst>
                    <a:ext uri="{9D8B030D-6E8A-4147-A177-3AD203B41FA5}">
                      <a16:colId xmlns:a16="http://schemas.microsoft.com/office/drawing/2014/main" val="2529839390"/>
                    </a:ext>
                  </a:extLst>
                </a:gridCol>
              </a:tblGrid>
              <a:tr h="324592">
                <a:tc>
                  <a:txBody>
                    <a:bodyPr/>
                    <a:lstStyle/>
                    <a:p>
                      <a:r>
                        <a:rPr lang="hu-HU" dirty="0"/>
                        <a:t>t(s)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s(m)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v=(m/s)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a=(m/s^2)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5890454"/>
                  </a:ext>
                </a:extLst>
              </a:tr>
              <a:tr h="324592">
                <a:tc>
                  <a:txBody>
                    <a:bodyPr/>
                    <a:lstStyle/>
                    <a:p>
                      <a:r>
                        <a:rPr lang="hu-HU" dirty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2832626"/>
                  </a:ext>
                </a:extLst>
              </a:tr>
              <a:tr h="324592">
                <a:tc>
                  <a:txBody>
                    <a:bodyPr/>
                    <a:lstStyle/>
                    <a:p>
                      <a:r>
                        <a:rPr lang="hu-HU" dirty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6934952"/>
                  </a:ext>
                </a:extLst>
              </a:tr>
              <a:tr h="324592">
                <a:tc>
                  <a:txBody>
                    <a:bodyPr/>
                    <a:lstStyle/>
                    <a:p>
                      <a:r>
                        <a:rPr lang="hu-HU" dirty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0968223"/>
                  </a:ext>
                </a:extLst>
              </a:tr>
              <a:tr h="324592">
                <a:tc>
                  <a:txBody>
                    <a:bodyPr/>
                    <a:lstStyle/>
                    <a:p>
                      <a:r>
                        <a:rPr lang="hu-HU" dirty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300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0149557"/>
                  </a:ext>
                </a:extLst>
              </a:tr>
              <a:tr h="324592">
                <a:tc>
                  <a:txBody>
                    <a:bodyPr/>
                    <a:lstStyle/>
                    <a:p>
                      <a:r>
                        <a:rPr lang="hu-HU" dirty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748209"/>
                  </a:ext>
                </a:extLst>
              </a:tr>
              <a:tr h="324592">
                <a:tc>
                  <a:txBody>
                    <a:bodyPr/>
                    <a:lstStyle/>
                    <a:p>
                      <a:r>
                        <a:rPr lang="hu-HU" dirty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2262415"/>
                  </a:ext>
                </a:extLst>
              </a:tr>
              <a:tr h="324592">
                <a:tc>
                  <a:txBody>
                    <a:bodyPr/>
                    <a:lstStyle/>
                    <a:p>
                      <a:r>
                        <a:rPr lang="hu-HU" dirty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9339101"/>
                  </a:ext>
                </a:extLst>
              </a:tr>
              <a:tr h="324592">
                <a:tc>
                  <a:txBody>
                    <a:bodyPr/>
                    <a:lstStyle/>
                    <a:p>
                      <a:r>
                        <a:rPr lang="hu-HU" dirty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700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7214036"/>
                  </a:ext>
                </a:extLst>
              </a:tr>
              <a:tr h="324592">
                <a:tc>
                  <a:txBody>
                    <a:bodyPr/>
                    <a:lstStyle/>
                    <a:p>
                      <a:r>
                        <a:rPr lang="hu-HU" dirty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800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6978412"/>
                  </a:ext>
                </a:extLst>
              </a:tr>
              <a:tr h="324592">
                <a:tc>
                  <a:txBody>
                    <a:bodyPr/>
                    <a:lstStyle/>
                    <a:p>
                      <a:r>
                        <a:rPr lang="hu-HU" dirty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900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8787404"/>
                  </a:ext>
                </a:extLst>
              </a:tr>
            </a:tbl>
          </a:graphicData>
        </a:graphic>
      </p:graphicFrame>
      <p:sp>
        <p:nvSpPr>
          <p:cNvPr id="8" name="TextBox 5"/>
          <p:cNvSpPr txBox="1"/>
          <p:nvPr/>
        </p:nvSpPr>
        <p:spPr>
          <a:xfrm>
            <a:off x="2907832" y="1532111"/>
            <a:ext cx="687703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3200" dirty="0">
                <a:latin typeface="Times New Roman"/>
                <a:cs typeface="Times New Roman"/>
              </a:rPr>
              <a:t>Δ</a:t>
            </a:r>
            <a:endParaRPr lang="en-US" sz="3200" dirty="0">
              <a:latin typeface="Times New Roman"/>
              <a:cs typeface="Times New Roman"/>
            </a:endParaRPr>
          </a:p>
        </p:txBody>
      </p:sp>
      <p:sp>
        <p:nvSpPr>
          <p:cNvPr id="9" name="TextBox 5"/>
          <p:cNvSpPr txBox="1"/>
          <p:nvPr/>
        </p:nvSpPr>
        <p:spPr>
          <a:xfrm>
            <a:off x="4079776" y="1532111"/>
            <a:ext cx="687703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3200" dirty="0">
                <a:latin typeface="Times New Roman"/>
                <a:cs typeface="Times New Roman"/>
              </a:rPr>
              <a:t>Δ</a:t>
            </a:r>
            <a:endParaRPr lang="en-US" sz="3200" dirty="0">
              <a:latin typeface="Times New Roman"/>
              <a:cs typeface="Times New Roman"/>
            </a:endParaRPr>
          </a:p>
        </p:txBody>
      </p:sp>
      <p:sp>
        <p:nvSpPr>
          <p:cNvPr id="10" name="Curved Down Arrow 4"/>
          <p:cNvSpPr/>
          <p:nvPr/>
        </p:nvSpPr>
        <p:spPr>
          <a:xfrm>
            <a:off x="3053029" y="2062921"/>
            <a:ext cx="542506" cy="301309"/>
          </a:xfrm>
          <a:prstGeom prst="curved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urved Down Arrow 4"/>
          <p:cNvSpPr/>
          <p:nvPr/>
        </p:nvSpPr>
        <p:spPr>
          <a:xfrm>
            <a:off x="4152374" y="2062921"/>
            <a:ext cx="542506" cy="301309"/>
          </a:xfrm>
          <a:prstGeom prst="curved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07830" y="6368486"/>
            <a:ext cx="687703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3200" dirty="0">
                <a:latin typeface="Times New Roman"/>
                <a:cs typeface="Times New Roman"/>
              </a:rPr>
              <a:t>Σ</a:t>
            </a:r>
            <a:endParaRPr lang="en-US" sz="3200" dirty="0">
              <a:latin typeface="Times New Roman"/>
              <a:cs typeface="Times New Roman"/>
            </a:endParaRPr>
          </a:p>
        </p:txBody>
      </p:sp>
      <p:sp>
        <p:nvSpPr>
          <p:cNvPr id="13" name="Curved Down Arrow 8"/>
          <p:cNvSpPr/>
          <p:nvPr/>
        </p:nvSpPr>
        <p:spPr>
          <a:xfrm flipH="1" flipV="1">
            <a:off x="2907830" y="6203696"/>
            <a:ext cx="497632" cy="285264"/>
          </a:xfrm>
          <a:prstGeom prst="curved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0126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79376" y="260648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1.PÉLDA </a:t>
            </a:r>
            <a:endParaRPr lang="en-US" dirty="0"/>
          </a:p>
        </p:txBody>
      </p:sp>
      <p:sp>
        <p:nvSpPr>
          <p:cNvPr id="5" name="Szövegdoboz 4"/>
          <p:cNvSpPr txBox="1"/>
          <p:nvPr/>
        </p:nvSpPr>
        <p:spPr>
          <a:xfrm>
            <a:off x="623392" y="908720"/>
            <a:ext cx="8280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Egyenletesen gyorsuló mozgás a=áll</a:t>
            </a:r>
          </a:p>
          <a:p>
            <a:endParaRPr lang="hu-HU" dirty="0"/>
          </a:p>
          <a:p>
            <a:r>
              <a:rPr lang="hu-HU" dirty="0"/>
              <a:t>a=2 (m/s^2) </a:t>
            </a:r>
          </a:p>
          <a:p>
            <a:endParaRPr lang="hu-HU" dirty="0"/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190754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79376" y="260648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2.PÉLDA </a:t>
            </a:r>
            <a:endParaRPr lang="en-US" dirty="0"/>
          </a:p>
        </p:txBody>
      </p:sp>
      <p:sp>
        <p:nvSpPr>
          <p:cNvPr id="5" name="Szövegdoboz 4"/>
          <p:cNvSpPr txBox="1"/>
          <p:nvPr/>
        </p:nvSpPr>
        <p:spPr>
          <a:xfrm>
            <a:off x="623392" y="908720"/>
            <a:ext cx="8280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Egyenletesen gyorsuló mozgás a=áll</a:t>
            </a:r>
          </a:p>
          <a:p>
            <a:endParaRPr lang="hu-HU" dirty="0"/>
          </a:p>
          <a:p>
            <a:r>
              <a:rPr lang="hu-HU" dirty="0"/>
              <a:t>a=2 (m/s^2) </a:t>
            </a:r>
            <a:r>
              <a:rPr lang="hu-HU" dirty="0" err="1"/>
              <a:t>v</a:t>
            </a:r>
            <a:r>
              <a:rPr lang="hu-HU" baseline="-25000" dirty="0" err="1"/>
              <a:t>o</a:t>
            </a:r>
            <a:r>
              <a:rPr lang="hu-HU" dirty="0"/>
              <a:t>=100m/s</a:t>
            </a:r>
            <a:endParaRPr lang="hu-HU" baseline="-25000" dirty="0"/>
          </a:p>
          <a:p>
            <a:endParaRPr lang="hu-HU" dirty="0"/>
          </a:p>
          <a:p>
            <a:endParaRPr lang="hu-HU" dirty="0"/>
          </a:p>
          <a:p>
            <a:endParaRPr lang="hu-HU" dirty="0"/>
          </a:p>
        </p:txBody>
      </p:sp>
      <p:graphicFrame>
        <p:nvGraphicFramePr>
          <p:cNvPr id="2" name="Táblázat 1"/>
          <p:cNvGraphicFramePr>
            <a:graphicFrameLocks noGrp="1"/>
          </p:cNvGraphicFramePr>
          <p:nvPr/>
        </p:nvGraphicFramePr>
        <p:xfrm>
          <a:off x="4439816" y="1916832"/>
          <a:ext cx="6696744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3957">
                  <a:extLst>
                    <a:ext uri="{9D8B030D-6E8A-4147-A177-3AD203B41FA5}">
                      <a16:colId xmlns:a16="http://schemas.microsoft.com/office/drawing/2014/main" val="2120921550"/>
                    </a:ext>
                  </a:extLst>
                </a:gridCol>
                <a:gridCol w="1112562">
                  <a:extLst>
                    <a:ext uri="{9D8B030D-6E8A-4147-A177-3AD203B41FA5}">
                      <a16:colId xmlns:a16="http://schemas.microsoft.com/office/drawing/2014/main" val="1396795374"/>
                    </a:ext>
                  </a:extLst>
                </a:gridCol>
                <a:gridCol w="1599309">
                  <a:extLst>
                    <a:ext uri="{9D8B030D-6E8A-4147-A177-3AD203B41FA5}">
                      <a16:colId xmlns:a16="http://schemas.microsoft.com/office/drawing/2014/main" val="1154387709"/>
                    </a:ext>
                  </a:extLst>
                </a:gridCol>
                <a:gridCol w="1807914">
                  <a:extLst>
                    <a:ext uri="{9D8B030D-6E8A-4147-A177-3AD203B41FA5}">
                      <a16:colId xmlns:a16="http://schemas.microsoft.com/office/drawing/2014/main" val="212021321"/>
                    </a:ext>
                  </a:extLst>
                </a:gridCol>
                <a:gridCol w="1273002">
                  <a:extLst>
                    <a:ext uri="{9D8B030D-6E8A-4147-A177-3AD203B41FA5}">
                      <a16:colId xmlns:a16="http://schemas.microsoft.com/office/drawing/2014/main" val="2065317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v (m/s) </a:t>
                      </a:r>
                      <a:r>
                        <a:rPr lang="el-GR" dirty="0"/>
                        <a:t>δ</a:t>
                      </a:r>
                      <a:r>
                        <a:rPr lang="hu-HU" dirty="0"/>
                        <a:t>t=1s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v</a:t>
                      </a:r>
                      <a:r>
                        <a:rPr lang="hu-HU" baseline="0" dirty="0"/>
                        <a:t> (m/s) </a:t>
                      </a:r>
                      <a:r>
                        <a:rPr lang="el-GR" baseline="0" dirty="0"/>
                        <a:t>δ</a:t>
                      </a:r>
                      <a:r>
                        <a:rPr lang="hu-HU" baseline="0" dirty="0"/>
                        <a:t>t=0.01s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a</a:t>
                      </a:r>
                      <a:r>
                        <a:rPr lang="hu-HU" baseline="0" dirty="0"/>
                        <a:t> (m/s^2)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1238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55375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102,02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88503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204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104,04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74323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309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106,06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47006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416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108,08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43796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525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110,1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9570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636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112,12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41899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749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114,14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898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dirty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864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116,16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415827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40280" y="900298"/>
            <a:ext cx="687703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3200" dirty="0">
                <a:latin typeface="Times New Roman"/>
                <a:cs typeface="Times New Roman"/>
              </a:rPr>
              <a:t>Δ</a:t>
            </a:r>
            <a:endParaRPr lang="en-US" sz="3200" dirty="0">
              <a:latin typeface="Times New Roman"/>
              <a:cs typeface="Times New Roman"/>
            </a:endParaRPr>
          </a:p>
        </p:txBody>
      </p:sp>
      <p:sp>
        <p:nvSpPr>
          <p:cNvPr id="7" name="Curved Down Arrow 4"/>
          <p:cNvSpPr/>
          <p:nvPr/>
        </p:nvSpPr>
        <p:spPr>
          <a:xfrm>
            <a:off x="6023992" y="1476153"/>
            <a:ext cx="2520280" cy="338442"/>
          </a:xfrm>
          <a:prstGeom prst="curvedDownArrow">
            <a:avLst/>
          </a:prstGeom>
          <a:gradFill>
            <a:gsLst>
              <a:gs pos="20000">
                <a:srgbClr val="02F903"/>
              </a:gs>
              <a:gs pos="100000">
                <a:srgbClr val="00B050"/>
              </a:gs>
            </a:gsLst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Curved Down Arrow 4"/>
          <p:cNvSpPr/>
          <p:nvPr/>
        </p:nvSpPr>
        <p:spPr>
          <a:xfrm>
            <a:off x="9208532" y="1413026"/>
            <a:ext cx="1224136" cy="452688"/>
          </a:xfrm>
          <a:prstGeom prst="curvedDownArrow">
            <a:avLst/>
          </a:prstGeom>
          <a:gradFill>
            <a:gsLst>
              <a:gs pos="20000">
                <a:srgbClr val="02F903"/>
              </a:gs>
              <a:gs pos="100000">
                <a:srgbClr val="00B050"/>
              </a:gs>
            </a:gsLst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TextBox 5"/>
          <p:cNvSpPr txBox="1"/>
          <p:nvPr/>
        </p:nvSpPr>
        <p:spPr>
          <a:xfrm>
            <a:off x="9460560" y="924110"/>
            <a:ext cx="687703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3200" dirty="0">
                <a:latin typeface="Times New Roman"/>
                <a:cs typeface="Times New Roman"/>
              </a:rPr>
              <a:t>Δ</a:t>
            </a:r>
            <a:endParaRPr lang="en-US" sz="32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122062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623392" y="260648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Integrál </a:t>
            </a:r>
            <a:endParaRPr lang="en-US" sz="2400" dirty="0"/>
          </a:p>
        </p:txBody>
      </p:sp>
      <p:sp>
        <p:nvSpPr>
          <p:cNvPr id="5" name="Szövegdoboz 4"/>
          <p:cNvSpPr txBox="1"/>
          <p:nvPr/>
        </p:nvSpPr>
        <p:spPr>
          <a:xfrm>
            <a:off x="5735960" y="791126"/>
            <a:ext cx="489654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000" dirty="0">
                <a:latin typeface="Times New Roman"/>
                <a:cs typeface="Times New Roman"/>
              </a:rPr>
              <a:t>Σ</a:t>
            </a:r>
            <a:r>
              <a:rPr lang="en-US" sz="4000" dirty="0">
                <a:latin typeface="Times New Roman"/>
                <a:cs typeface="Times New Roman"/>
              </a:rPr>
              <a:t> → ∫</a:t>
            </a:r>
          </a:p>
          <a:p>
            <a:endParaRPr lang="en-US" dirty="0"/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5653" y="1844824"/>
            <a:ext cx="6895190" cy="4233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039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407368" y="548680"/>
            <a:ext cx="1080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dirty="0"/>
              <a:t>Körmozgások</a:t>
            </a:r>
            <a:endParaRPr lang="en-US" sz="3600" dirty="0"/>
          </a:p>
        </p:txBody>
      </p:sp>
      <p:grpSp>
        <p:nvGrpSpPr>
          <p:cNvPr id="13" name="Csoportba foglalás 12"/>
          <p:cNvGrpSpPr/>
          <p:nvPr/>
        </p:nvGrpSpPr>
        <p:grpSpPr>
          <a:xfrm>
            <a:off x="767408" y="1484784"/>
            <a:ext cx="3600000" cy="3600000"/>
            <a:chOff x="911424" y="2348880"/>
            <a:chExt cx="3600000" cy="3600000"/>
          </a:xfrm>
        </p:grpSpPr>
        <p:sp>
          <p:nvSpPr>
            <p:cNvPr id="3" name="Ellipszis 2"/>
            <p:cNvSpPr/>
            <p:nvPr/>
          </p:nvSpPr>
          <p:spPr>
            <a:xfrm>
              <a:off x="911424" y="2348880"/>
              <a:ext cx="3600000" cy="360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" name="Egyenes összekötő 4"/>
            <p:cNvCxnSpPr>
              <a:stCxn id="3" idx="0"/>
              <a:endCxn id="3" idx="4"/>
            </p:cNvCxnSpPr>
            <p:nvPr/>
          </p:nvCxnSpPr>
          <p:spPr>
            <a:xfrm>
              <a:off x="2711424" y="2348880"/>
              <a:ext cx="0" cy="360000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Egyenes összekötő 6"/>
            <p:cNvCxnSpPr>
              <a:stCxn id="3" idx="6"/>
              <a:endCxn id="3" idx="2"/>
            </p:cNvCxnSpPr>
            <p:nvPr/>
          </p:nvCxnSpPr>
          <p:spPr>
            <a:xfrm flipH="1">
              <a:off x="911424" y="4148880"/>
              <a:ext cx="3600000" cy="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Egyenes összekötő 8"/>
            <p:cNvCxnSpPr>
              <a:stCxn id="3" idx="2"/>
            </p:cNvCxnSpPr>
            <p:nvPr/>
          </p:nvCxnSpPr>
          <p:spPr>
            <a:xfrm>
              <a:off x="911424" y="4148880"/>
              <a:ext cx="0" cy="136835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Egyenes összekötő nyíllal 10"/>
            <p:cNvCxnSpPr>
              <a:stCxn id="3" idx="2"/>
            </p:cNvCxnSpPr>
            <p:nvPr/>
          </p:nvCxnSpPr>
          <p:spPr>
            <a:xfrm>
              <a:off x="911424" y="4148880"/>
              <a:ext cx="0" cy="1512368"/>
            </a:xfrm>
            <a:prstGeom prst="straightConnector1">
              <a:avLst/>
            </a:prstGeom>
            <a:ln w="635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Egyenes összekötő nyíllal 11"/>
            <p:cNvCxnSpPr/>
            <p:nvPr/>
          </p:nvCxnSpPr>
          <p:spPr>
            <a:xfrm rot="16200000">
              <a:off x="3467608" y="5192696"/>
              <a:ext cx="0" cy="1512368"/>
            </a:xfrm>
            <a:prstGeom prst="straightConnector1">
              <a:avLst/>
            </a:prstGeom>
            <a:ln w="635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Egyenes összekötő nyíllal 14"/>
          <p:cNvCxnSpPr>
            <a:stCxn id="3" idx="4"/>
          </p:cNvCxnSpPr>
          <p:nvPr/>
        </p:nvCxnSpPr>
        <p:spPr>
          <a:xfrm>
            <a:off x="2567408" y="5084784"/>
            <a:ext cx="0" cy="1440000"/>
          </a:xfrm>
          <a:prstGeom prst="straightConnector1">
            <a:avLst/>
          </a:prstGeom>
          <a:ln w="44450"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Szövegdoboz 15"/>
              <p:cNvSpPr txBox="1"/>
              <p:nvPr/>
            </p:nvSpPr>
            <p:spPr>
              <a:xfrm>
                <a:off x="191344" y="3933056"/>
                <a:ext cx="43204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hu-HU" sz="32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16" name="Szövegdoboz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344" y="3933056"/>
                <a:ext cx="432048" cy="584775"/>
              </a:xfrm>
              <a:prstGeom prst="rect">
                <a:avLst/>
              </a:prstGeom>
              <a:blipFill>
                <a:blip r:embed="rId3"/>
                <a:stretch>
                  <a:fillRect r="-42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Szövegdoboz 16"/>
          <p:cNvSpPr txBox="1"/>
          <p:nvPr/>
        </p:nvSpPr>
        <p:spPr>
          <a:xfrm>
            <a:off x="2207368" y="3716791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R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Szövegdoboz 17"/>
              <p:cNvSpPr txBox="1"/>
              <p:nvPr/>
            </p:nvSpPr>
            <p:spPr>
              <a:xfrm>
                <a:off x="3014035" y="5082014"/>
                <a:ext cx="731178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hu-HU" sz="32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18" name="Szövegdoboz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4035" y="5082014"/>
                <a:ext cx="731178" cy="49244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Egyenes összekötő nyíllal 19"/>
          <p:cNvCxnSpPr/>
          <p:nvPr/>
        </p:nvCxnSpPr>
        <p:spPr>
          <a:xfrm flipV="1">
            <a:off x="2567408" y="5082014"/>
            <a:ext cx="1512368" cy="144277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Szövegdoboz 20"/>
              <p:cNvSpPr txBox="1"/>
              <p:nvPr/>
            </p:nvSpPr>
            <p:spPr>
              <a:xfrm>
                <a:off x="3292773" y="5733570"/>
                <a:ext cx="573106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sz="320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</m:t>
                      </m:r>
                      <m:r>
                        <a:rPr lang="hu-HU" sz="32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</m:oMath>
                  </m:oMathPara>
                </a14:m>
                <a:endParaRPr lang="en-US" sz="32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1" name="Szövegdoboz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2773" y="5733570"/>
                <a:ext cx="573106" cy="49244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Szövegdoboz 21"/>
              <p:cNvSpPr txBox="1"/>
              <p:nvPr/>
            </p:nvSpPr>
            <p:spPr>
              <a:xfrm>
                <a:off x="4727848" y="836712"/>
                <a:ext cx="7344816" cy="25853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2400" dirty="0"/>
                  <a:t>T= periódus idő egy teljes fordulat megtételéhez szükséges idő [s]</a:t>
                </a:r>
              </a:p>
              <a:p>
                <a:r>
                  <a:rPr lang="hu-HU" sz="2400" dirty="0"/>
                  <a:t>f=1/T </a:t>
                </a:r>
                <a:r>
                  <a:rPr lang="hu-HU" sz="2400" dirty="0" err="1"/>
                  <a:t>frekvrencia</a:t>
                </a:r>
                <a:r>
                  <a:rPr lang="hu-HU" sz="2400" dirty="0"/>
                  <a:t> az egy másodperc alatt végzett fordulatok [1/s=Hz]</a:t>
                </a:r>
              </a:p>
              <a:p>
                <a:r>
                  <a:rPr lang="hu-HU" sz="2400" dirty="0"/>
                  <a:t>ω=</a:t>
                </a:r>
                <a:r>
                  <a:rPr lang="el-GR" sz="24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</m:t>
                    </m:r>
                    <m:r>
                      <a:rPr lang="el-GR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hu-HU" sz="2400" dirty="0"/>
                  <a:t>/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</m:t>
                    </m:r>
                  </m:oMath>
                </a14:m>
                <a:r>
                  <a:rPr lang="hu-HU" sz="2400" dirty="0"/>
                  <a:t>t=2</a:t>
                </a:r>
                <a:r>
                  <a:rPr lang="el-GR" sz="2400" dirty="0"/>
                  <a:t>π</a:t>
                </a:r>
                <a:r>
                  <a:rPr lang="hu-HU" sz="2400" dirty="0"/>
                  <a:t>/T szögsebesség [</a:t>
                </a:r>
                <a:r>
                  <a:rPr lang="hu-HU" sz="2400" dirty="0" err="1"/>
                  <a:t>rad</a:t>
                </a:r>
                <a:r>
                  <a:rPr lang="hu-HU" sz="2400" dirty="0"/>
                  <a:t>/s]</a:t>
                </a:r>
              </a:p>
              <a:p>
                <a:r>
                  <a:rPr lang="el-GR" sz="2400" dirty="0"/>
                  <a:t>Β</a:t>
                </a:r>
                <a:r>
                  <a:rPr lang="hu-HU" sz="2400" dirty="0"/>
                  <a:t>=</a:t>
                </a:r>
                <a:r>
                  <a:rPr lang="el-GR" sz="24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</m:t>
                    </m:r>
                  </m:oMath>
                </a14:m>
                <a:r>
                  <a:rPr lang="el-GR" sz="2400" dirty="0"/>
                  <a:t>ω</a:t>
                </a:r>
                <a:r>
                  <a:rPr lang="hu-HU" sz="2400" dirty="0"/>
                  <a:t>/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</m:t>
                    </m:r>
                    <m:r>
                      <a:rPr lang="el-GR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hu-HU" sz="2400" dirty="0"/>
                  <a:t>t szögsebesség [</a:t>
                </a:r>
                <a:r>
                  <a:rPr lang="hu-HU" sz="2400" dirty="0" err="1"/>
                  <a:t>rad</a:t>
                </a:r>
                <a:r>
                  <a:rPr lang="hu-HU" sz="2400" dirty="0"/>
                  <a:t>/s^2]</a:t>
                </a: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22" name="Szövegdoboz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7848" y="836712"/>
                <a:ext cx="7344816" cy="2585323"/>
              </a:xfrm>
              <a:prstGeom prst="rect">
                <a:avLst/>
              </a:prstGeom>
              <a:blipFill>
                <a:blip r:embed="rId6"/>
                <a:stretch>
                  <a:fillRect l="-1329"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039251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407368" y="548680"/>
            <a:ext cx="1080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dirty="0"/>
              <a:t>Körmozgások</a:t>
            </a:r>
            <a:endParaRPr lang="en-US" sz="3600" dirty="0"/>
          </a:p>
        </p:txBody>
      </p:sp>
      <p:grpSp>
        <p:nvGrpSpPr>
          <p:cNvPr id="13" name="Csoportba foglalás 12"/>
          <p:cNvGrpSpPr/>
          <p:nvPr/>
        </p:nvGrpSpPr>
        <p:grpSpPr>
          <a:xfrm>
            <a:off x="767408" y="1484784"/>
            <a:ext cx="3600000" cy="3600000"/>
            <a:chOff x="911424" y="2348880"/>
            <a:chExt cx="3600000" cy="3600000"/>
          </a:xfrm>
        </p:grpSpPr>
        <p:sp>
          <p:nvSpPr>
            <p:cNvPr id="3" name="Ellipszis 2"/>
            <p:cNvSpPr/>
            <p:nvPr/>
          </p:nvSpPr>
          <p:spPr>
            <a:xfrm>
              <a:off x="911424" y="2348880"/>
              <a:ext cx="3600000" cy="360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" name="Egyenes összekötő 4"/>
            <p:cNvCxnSpPr>
              <a:stCxn id="3" idx="0"/>
              <a:endCxn id="3" idx="4"/>
            </p:cNvCxnSpPr>
            <p:nvPr/>
          </p:nvCxnSpPr>
          <p:spPr>
            <a:xfrm>
              <a:off x="2711424" y="2348880"/>
              <a:ext cx="0" cy="360000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Egyenes összekötő 6"/>
            <p:cNvCxnSpPr>
              <a:stCxn id="3" idx="6"/>
              <a:endCxn id="3" idx="2"/>
            </p:cNvCxnSpPr>
            <p:nvPr/>
          </p:nvCxnSpPr>
          <p:spPr>
            <a:xfrm flipH="1">
              <a:off x="911424" y="4148880"/>
              <a:ext cx="3600000" cy="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Egyenes összekötő 8"/>
            <p:cNvCxnSpPr>
              <a:stCxn id="3" idx="2"/>
            </p:cNvCxnSpPr>
            <p:nvPr/>
          </p:nvCxnSpPr>
          <p:spPr>
            <a:xfrm>
              <a:off x="911424" y="4148880"/>
              <a:ext cx="0" cy="136835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Egyenes összekötő nyíllal 10"/>
            <p:cNvCxnSpPr>
              <a:stCxn id="3" idx="2"/>
            </p:cNvCxnSpPr>
            <p:nvPr/>
          </p:nvCxnSpPr>
          <p:spPr>
            <a:xfrm>
              <a:off x="911424" y="4148880"/>
              <a:ext cx="0" cy="1512368"/>
            </a:xfrm>
            <a:prstGeom prst="straightConnector1">
              <a:avLst/>
            </a:prstGeom>
            <a:ln w="635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Egyenes összekötő nyíllal 11"/>
            <p:cNvCxnSpPr/>
            <p:nvPr/>
          </p:nvCxnSpPr>
          <p:spPr>
            <a:xfrm rot="16200000">
              <a:off x="3467608" y="5192696"/>
              <a:ext cx="0" cy="1512368"/>
            </a:xfrm>
            <a:prstGeom prst="straightConnector1">
              <a:avLst/>
            </a:prstGeom>
            <a:ln w="635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Egyenes összekötő nyíllal 14"/>
          <p:cNvCxnSpPr>
            <a:stCxn id="3" idx="4"/>
          </p:cNvCxnSpPr>
          <p:nvPr/>
        </p:nvCxnSpPr>
        <p:spPr>
          <a:xfrm>
            <a:off x="2567408" y="5084784"/>
            <a:ext cx="0" cy="1440000"/>
          </a:xfrm>
          <a:prstGeom prst="straightConnector1">
            <a:avLst/>
          </a:prstGeom>
          <a:ln w="44450"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Szövegdoboz 15"/>
              <p:cNvSpPr txBox="1"/>
              <p:nvPr/>
            </p:nvSpPr>
            <p:spPr>
              <a:xfrm>
                <a:off x="191344" y="3933056"/>
                <a:ext cx="43204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hu-HU" sz="32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16" name="Szövegdoboz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344" y="3933056"/>
                <a:ext cx="432048" cy="584775"/>
              </a:xfrm>
              <a:prstGeom prst="rect">
                <a:avLst/>
              </a:prstGeom>
              <a:blipFill>
                <a:blip r:embed="rId3"/>
                <a:stretch>
                  <a:fillRect r="-42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Szövegdoboz 16"/>
          <p:cNvSpPr txBox="1"/>
          <p:nvPr/>
        </p:nvSpPr>
        <p:spPr>
          <a:xfrm>
            <a:off x="2207368" y="3716791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R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Szövegdoboz 17"/>
              <p:cNvSpPr txBox="1"/>
              <p:nvPr/>
            </p:nvSpPr>
            <p:spPr>
              <a:xfrm>
                <a:off x="3014035" y="5082014"/>
                <a:ext cx="731178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hu-HU" sz="32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18" name="Szövegdoboz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4035" y="5082014"/>
                <a:ext cx="731178" cy="49244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Egyenes összekötő nyíllal 19"/>
          <p:cNvCxnSpPr/>
          <p:nvPr/>
        </p:nvCxnSpPr>
        <p:spPr>
          <a:xfrm flipV="1">
            <a:off x="2567408" y="5082014"/>
            <a:ext cx="1512368" cy="144277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Szövegdoboz 20"/>
              <p:cNvSpPr txBox="1"/>
              <p:nvPr/>
            </p:nvSpPr>
            <p:spPr>
              <a:xfrm>
                <a:off x="3292773" y="5733570"/>
                <a:ext cx="573106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sz="320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</m:t>
                      </m:r>
                      <m:r>
                        <a:rPr lang="hu-HU" sz="32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</m:oMath>
                  </m:oMathPara>
                </a14:m>
                <a:endParaRPr lang="en-US" sz="32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1" name="Szövegdoboz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2773" y="5733570"/>
                <a:ext cx="573106" cy="49244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zövegdoboz 3"/>
          <p:cNvSpPr txBox="1"/>
          <p:nvPr/>
        </p:nvSpPr>
        <p:spPr>
          <a:xfrm>
            <a:off x="5087888" y="692696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Egyenletesen gyorsuló körmozgás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Szövegdoboz 5"/>
              <p:cNvSpPr txBox="1"/>
              <p:nvPr/>
            </p:nvSpPr>
            <p:spPr>
              <a:xfrm>
                <a:off x="5663952" y="2060848"/>
                <a:ext cx="1375377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6" name="Szövegdoboz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3952" y="2060848"/>
                <a:ext cx="1375377" cy="49244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Szövegdoboz 7"/>
          <p:cNvSpPr txBox="1"/>
          <p:nvPr/>
        </p:nvSpPr>
        <p:spPr>
          <a:xfrm>
            <a:off x="8760296" y="1195011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>
                <a:solidFill>
                  <a:srgbClr val="7030A0"/>
                </a:solidFill>
              </a:rPr>
              <a:t>szögmennyiségek</a:t>
            </a:r>
            <a:endParaRPr lang="en-US" sz="2800" b="1" dirty="0">
              <a:solidFill>
                <a:srgbClr val="7030A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églalap 13"/>
              <p:cNvSpPr/>
              <p:nvPr/>
            </p:nvSpPr>
            <p:spPr>
              <a:xfrm>
                <a:off x="9840416" y="1979258"/>
                <a:ext cx="136492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</m:oMath>
                </a14:m>
                <a:r>
                  <a:rPr lang="hu-HU" sz="3200" dirty="0"/>
                  <a:t> [</a:t>
                </a:r>
                <a:r>
                  <a:rPr lang="hu-HU" sz="3200" dirty="0" err="1"/>
                  <a:t>rad</a:t>
                </a:r>
                <a:r>
                  <a:rPr lang="hu-HU" sz="3200" dirty="0"/>
                  <a:t>]</a:t>
                </a:r>
                <a:endParaRPr lang="en-US" sz="3200" dirty="0"/>
              </a:p>
            </p:txBody>
          </p:sp>
        </mc:Choice>
        <mc:Fallback xmlns="">
          <p:sp>
            <p:nvSpPr>
              <p:cNvPr id="14" name="Téglalap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40416" y="1979258"/>
                <a:ext cx="1364925" cy="584775"/>
              </a:xfrm>
              <a:prstGeom prst="rect">
                <a:avLst/>
              </a:prstGeom>
              <a:blipFill>
                <a:blip r:embed="rId7"/>
                <a:stretch>
                  <a:fillRect t="-12500" r="-10714" b="-343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Szövegdoboz 18"/>
              <p:cNvSpPr txBox="1"/>
              <p:nvPr/>
            </p:nvSpPr>
            <p:spPr>
              <a:xfrm>
                <a:off x="5640859" y="2971800"/>
                <a:ext cx="1433534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19" name="Szövegdoboz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0859" y="2971800"/>
                <a:ext cx="1433534" cy="49244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Szövegdoboz 21"/>
              <p:cNvSpPr txBox="1"/>
              <p:nvPr/>
            </p:nvSpPr>
            <p:spPr>
              <a:xfrm>
                <a:off x="9427130" y="2670059"/>
                <a:ext cx="2508028" cy="10958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l-GR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Δ</m:t>
                          </m:r>
                          <m:r>
                            <a:rPr lang="el-GR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𝜑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l-GR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Δ</m:t>
                          </m:r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hu-HU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hu-HU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𝑟𝑎𝑑</m:t>
                              </m:r>
                            </m:num>
                            <m:den>
                              <m:r>
                                <a:rPr lang="hu-HU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22" name="Szövegdoboz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27130" y="2670059"/>
                <a:ext cx="2508028" cy="109587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Szövegdoboz 22"/>
              <p:cNvSpPr txBox="1"/>
              <p:nvPr/>
            </p:nvSpPr>
            <p:spPr>
              <a:xfrm>
                <a:off x="5640274" y="4025388"/>
                <a:ext cx="1534716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𝛽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23" name="Szövegdoboz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0274" y="4025388"/>
                <a:ext cx="1534716" cy="49244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Szövegdoboz 23"/>
              <p:cNvSpPr txBox="1"/>
              <p:nvPr/>
            </p:nvSpPr>
            <p:spPr>
              <a:xfrm>
                <a:off x="9408368" y="3871962"/>
                <a:ext cx="2498954" cy="10958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𝛽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l-GR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Δ</m:t>
                          </m:r>
                          <m:r>
                            <a:rPr lang="el-GR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l-GR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Δ</m:t>
                          </m:r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hu-HU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hu-HU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𝑟𝑎𝑑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hu-HU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hu-HU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𝑠</m:t>
                                  </m:r>
                                </m:e>
                                <m:sup>
                                  <m:r>
                                    <a:rPr lang="hu-HU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d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24" name="Szövegdoboz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08368" y="3871962"/>
                <a:ext cx="2498954" cy="109587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Szövegdoboz 24"/>
              <p:cNvSpPr txBox="1"/>
              <p:nvPr/>
            </p:nvSpPr>
            <p:spPr>
              <a:xfrm>
                <a:off x="5651953" y="4994841"/>
                <a:ext cx="2958952" cy="98495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𝑐𝑝</m:t>
                          </m:r>
                        </m:sub>
                      </m:sSub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𝑅</m:t>
                      </m:r>
                      <m:sSup>
                        <m:sSupPr>
                          <m:ctrlPr>
                            <a:rPr lang="hu-HU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hu-HU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hu-HU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hu-HU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hu-HU" sz="3200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p>
                              <m:r>
                                <a:rPr lang="hu-HU" sz="32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hu-HU" sz="32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25" name="Szövegdoboz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1953" y="4994841"/>
                <a:ext cx="2958952" cy="98495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029440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Qr code&#10;&#10;Description automatically generated">
            <a:extLst>
              <a:ext uri="{FF2B5EF4-FFF2-40B4-BE49-F238E27FC236}">
                <a16:creationId xmlns:a16="http://schemas.microsoft.com/office/drawing/2014/main" id="{CE32F9CB-801F-4103-8BC8-AD5CD498F0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75" y="1285875"/>
            <a:ext cx="4286250" cy="4286250"/>
          </a:xfrm>
        </p:spPr>
      </p:pic>
    </p:spTree>
    <p:extLst>
      <p:ext uri="{BB962C8B-B14F-4D97-AF65-F5344CB8AC3E}">
        <p14:creationId xmlns:p14="http://schemas.microsoft.com/office/powerpoint/2010/main" val="10887956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792</Words>
  <Application>Microsoft Office PowerPoint</Application>
  <PresentationFormat>Szélesvásznú</PresentationFormat>
  <Paragraphs>272</Paragraphs>
  <Slides>22</Slides>
  <Notes>14</Notes>
  <HiddenSlides>0</HiddenSlides>
  <MMClips>1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Cambria Math</vt:lpstr>
      <vt:lpstr>Times New Roman</vt:lpstr>
      <vt:lpstr>Office-téma</vt:lpstr>
      <vt:lpstr>A biofizika fizikai alapjai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Vonatkoztatási rendszer (inercia rendszer)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biofizika fizikai alapjai</dc:title>
  <dc:creator>Felhasználó</dc:creator>
  <cp:lastModifiedBy>felhasználó</cp:lastModifiedBy>
  <cp:revision>54</cp:revision>
  <dcterms:created xsi:type="dcterms:W3CDTF">2018-09-12T09:51:38Z</dcterms:created>
  <dcterms:modified xsi:type="dcterms:W3CDTF">2021-11-22T09:52:10Z</dcterms:modified>
</cp:coreProperties>
</file>