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7" r:id="rId3"/>
    <p:sldId id="258" r:id="rId4"/>
    <p:sldId id="259" r:id="rId5"/>
    <p:sldId id="268" r:id="rId6"/>
    <p:sldId id="260" r:id="rId7"/>
    <p:sldId id="266" r:id="rId8"/>
    <p:sldId id="261" r:id="rId9"/>
    <p:sldId id="265" r:id="rId10"/>
    <p:sldId id="269" r:id="rId11"/>
    <p:sldId id="270" r:id="rId12"/>
    <p:sldId id="271" r:id="rId13"/>
    <p:sldId id="267" r:id="rId14"/>
    <p:sldId id="262" r:id="rId15"/>
    <p:sldId id="263" r:id="rId16"/>
    <p:sldId id="264" r:id="rId17"/>
    <p:sldId id="272" r:id="rId18"/>
    <p:sldId id="273" r:id="rId19"/>
    <p:sldId id="274" r:id="rId20"/>
    <p:sldId id="275" r:id="rId21"/>
    <p:sldId id="276" r:id="rId22"/>
    <p:sldId id="277" r:id="rId23"/>
    <p:sldId id="283" r:id="rId24"/>
    <p:sldId id="278" r:id="rId25"/>
    <p:sldId id="279" r:id="rId26"/>
    <p:sldId id="280" r:id="rId27"/>
    <p:sldId id="281" r:id="rId28"/>
    <p:sldId id="284" r:id="rId29"/>
    <p:sldId id="285" r:id="rId30"/>
    <p:sldId id="286" r:id="rId31"/>
    <p:sldId id="282" r:id="rId32"/>
    <p:sldId id="287" r:id="rId33"/>
    <p:sldId id="290" r:id="rId34"/>
    <p:sldId id="291" r:id="rId35"/>
    <p:sldId id="292" r:id="rId36"/>
    <p:sldId id="293" r:id="rId37"/>
    <p:sldId id="294" r:id="rId38"/>
    <p:sldId id="289" r:id="rId39"/>
  </p:sldIdLst>
  <p:sldSz cx="9144000" cy="6858000" type="screen4x3"/>
  <p:notesSz cx="7104063" cy="10234613"/>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14" y="21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3078427" cy="511731"/>
          </a:xfrm>
          <a:prstGeom prst="rect">
            <a:avLst/>
          </a:prstGeom>
        </p:spPr>
        <p:txBody>
          <a:bodyPr vert="horz" lIns="99075" tIns="49538" rIns="99075" bIns="49538" rtlCol="0"/>
          <a:lstStyle>
            <a:lvl1pPr algn="l">
              <a:defRPr sz="1300"/>
            </a:lvl1pPr>
          </a:lstStyle>
          <a:p>
            <a:endParaRPr lang="hu-HU"/>
          </a:p>
        </p:txBody>
      </p:sp>
      <p:sp>
        <p:nvSpPr>
          <p:cNvPr id="3" name="Dátum helye 2"/>
          <p:cNvSpPr>
            <a:spLocks noGrp="1"/>
          </p:cNvSpPr>
          <p:nvPr>
            <p:ph type="dt" idx="1"/>
          </p:nvPr>
        </p:nvSpPr>
        <p:spPr>
          <a:xfrm>
            <a:off x="4023992" y="0"/>
            <a:ext cx="3078427" cy="511731"/>
          </a:xfrm>
          <a:prstGeom prst="rect">
            <a:avLst/>
          </a:prstGeom>
        </p:spPr>
        <p:txBody>
          <a:bodyPr vert="horz" lIns="99075" tIns="49538" rIns="99075" bIns="49538" rtlCol="0"/>
          <a:lstStyle>
            <a:lvl1pPr algn="r">
              <a:defRPr sz="1300"/>
            </a:lvl1pPr>
          </a:lstStyle>
          <a:p>
            <a:fld id="{B7F1072F-F7A6-4EC1-A56C-D9E7A2744EF7}" type="datetimeFigureOut">
              <a:rPr lang="hu-HU" smtClean="0"/>
              <a:pPr/>
              <a:t>2023. 05. 08.</a:t>
            </a:fld>
            <a:endParaRPr lang="hu-HU"/>
          </a:p>
        </p:txBody>
      </p:sp>
      <p:sp>
        <p:nvSpPr>
          <p:cNvPr id="4" name="Diakép helye 3"/>
          <p:cNvSpPr>
            <a:spLocks noGrp="1" noRot="1" noChangeAspect="1"/>
          </p:cNvSpPr>
          <p:nvPr>
            <p:ph type="sldImg" idx="2"/>
          </p:nvPr>
        </p:nvSpPr>
        <p:spPr>
          <a:xfrm>
            <a:off x="995363" y="768350"/>
            <a:ext cx="5113337" cy="3836988"/>
          </a:xfrm>
          <a:prstGeom prst="rect">
            <a:avLst/>
          </a:prstGeom>
          <a:noFill/>
          <a:ln w="12700">
            <a:solidFill>
              <a:prstClr val="black"/>
            </a:solidFill>
          </a:ln>
        </p:spPr>
        <p:txBody>
          <a:bodyPr vert="horz" lIns="99075" tIns="49538" rIns="99075" bIns="49538" rtlCol="0" anchor="ctr"/>
          <a:lstStyle/>
          <a:p>
            <a:endParaRPr lang="hu-HU"/>
          </a:p>
        </p:txBody>
      </p:sp>
      <p:sp>
        <p:nvSpPr>
          <p:cNvPr id="5" name="Jegyzetek helye 4"/>
          <p:cNvSpPr>
            <a:spLocks noGrp="1"/>
          </p:cNvSpPr>
          <p:nvPr>
            <p:ph type="body" sz="quarter" idx="3"/>
          </p:nvPr>
        </p:nvSpPr>
        <p:spPr>
          <a:xfrm>
            <a:off x="710407" y="4861441"/>
            <a:ext cx="5683250" cy="4605576"/>
          </a:xfrm>
          <a:prstGeom prst="rect">
            <a:avLst/>
          </a:prstGeom>
        </p:spPr>
        <p:txBody>
          <a:bodyPr vert="horz" lIns="99075" tIns="49538" rIns="99075" bIns="49538" rtlCol="0">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6" name="Élőláb helye 5"/>
          <p:cNvSpPr>
            <a:spLocks noGrp="1"/>
          </p:cNvSpPr>
          <p:nvPr>
            <p:ph type="ftr" sz="quarter" idx="4"/>
          </p:nvPr>
        </p:nvSpPr>
        <p:spPr>
          <a:xfrm>
            <a:off x="0" y="9721106"/>
            <a:ext cx="3078427" cy="511731"/>
          </a:xfrm>
          <a:prstGeom prst="rect">
            <a:avLst/>
          </a:prstGeom>
        </p:spPr>
        <p:txBody>
          <a:bodyPr vert="horz" lIns="99075" tIns="49538" rIns="99075" bIns="49538" rtlCol="0" anchor="b"/>
          <a:lstStyle>
            <a:lvl1pPr algn="l">
              <a:defRPr sz="1300"/>
            </a:lvl1pPr>
          </a:lstStyle>
          <a:p>
            <a:endParaRPr lang="hu-HU"/>
          </a:p>
        </p:txBody>
      </p:sp>
      <p:sp>
        <p:nvSpPr>
          <p:cNvPr id="7" name="Dia számának helye 6"/>
          <p:cNvSpPr>
            <a:spLocks noGrp="1"/>
          </p:cNvSpPr>
          <p:nvPr>
            <p:ph type="sldNum" sz="quarter" idx="5"/>
          </p:nvPr>
        </p:nvSpPr>
        <p:spPr>
          <a:xfrm>
            <a:off x="4023992" y="9721106"/>
            <a:ext cx="3078427" cy="511731"/>
          </a:xfrm>
          <a:prstGeom prst="rect">
            <a:avLst/>
          </a:prstGeom>
        </p:spPr>
        <p:txBody>
          <a:bodyPr vert="horz" lIns="99075" tIns="49538" rIns="99075" bIns="49538" rtlCol="0" anchor="b"/>
          <a:lstStyle>
            <a:lvl1pPr algn="r">
              <a:defRPr sz="1300"/>
            </a:lvl1pPr>
          </a:lstStyle>
          <a:p>
            <a:fld id="{8ECE8EB2-0059-4117-A276-263764D96B2F}" type="slidenum">
              <a:rPr lang="hu-HU" smtClean="0"/>
              <a:pPr/>
              <a:t>‹#›</a:t>
            </a:fld>
            <a:endParaRPr lang="hu-H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hu-HU" dirty="0"/>
          </a:p>
        </p:txBody>
      </p:sp>
      <p:sp>
        <p:nvSpPr>
          <p:cNvPr id="4" name="Dia számának helye 3"/>
          <p:cNvSpPr>
            <a:spLocks noGrp="1"/>
          </p:cNvSpPr>
          <p:nvPr>
            <p:ph type="sldNum" sz="quarter" idx="10"/>
          </p:nvPr>
        </p:nvSpPr>
        <p:spPr/>
        <p:txBody>
          <a:bodyPr/>
          <a:lstStyle/>
          <a:p>
            <a:fld id="{8ECE8EB2-0059-4117-A276-263764D96B2F}" type="slidenum">
              <a:rPr lang="hu-HU" smtClean="0"/>
              <a:pPr/>
              <a:t>2</a:t>
            </a:fld>
            <a:endParaRPr lang="hu-H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hu-HU" smtClean="0"/>
              <a:t>Mintacím szerkesztése</a:t>
            </a:r>
            <a:endParaRPr lang="hu-HU"/>
          </a:p>
        </p:txBody>
      </p:sp>
      <p:sp>
        <p:nvSpPr>
          <p:cNvPr id="3" name="Alcím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smtClean="0"/>
              <a:t>Alcím mintájának szerkesztése</a:t>
            </a:r>
            <a:endParaRPr lang="hu-HU"/>
          </a:p>
        </p:txBody>
      </p:sp>
      <p:sp>
        <p:nvSpPr>
          <p:cNvPr id="4" name="Dátum helye 3"/>
          <p:cNvSpPr>
            <a:spLocks noGrp="1"/>
          </p:cNvSpPr>
          <p:nvPr>
            <p:ph type="dt" sz="half" idx="10"/>
          </p:nvPr>
        </p:nvSpPr>
        <p:spPr/>
        <p:txBody>
          <a:bodyPr/>
          <a:lstStyle/>
          <a:p>
            <a:fld id="{547EE11D-97F9-48C4-BD4A-8C3938F36908}" type="datetimeFigureOut">
              <a:rPr lang="hu-HU" smtClean="0"/>
              <a:pPr/>
              <a:t>2023. 05. 08.</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6C1073B1-1AD9-4DFF-A7B8-07EE4D968C81}" type="slidenum">
              <a:rPr lang="hu-HU" smtClean="0"/>
              <a:pPr/>
              <a:t>‹#›</a:t>
            </a:fld>
            <a:endParaRPr lang="hu-H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547EE11D-97F9-48C4-BD4A-8C3938F36908}" type="datetimeFigureOut">
              <a:rPr lang="hu-HU" smtClean="0"/>
              <a:pPr/>
              <a:t>2023. 05. 08.</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6C1073B1-1AD9-4DFF-A7B8-07EE4D968C81}" type="slidenum">
              <a:rPr lang="hu-HU" smtClean="0"/>
              <a:pPr/>
              <a:t>‹#›</a:t>
            </a:fld>
            <a:endParaRPr lang="hu-H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átum helye 3"/>
          <p:cNvSpPr>
            <a:spLocks noGrp="1"/>
          </p:cNvSpPr>
          <p:nvPr>
            <p:ph type="dt" sz="half" idx="10"/>
          </p:nvPr>
        </p:nvSpPr>
        <p:spPr/>
        <p:txBody>
          <a:bodyPr/>
          <a:lstStyle/>
          <a:p>
            <a:fld id="{547EE11D-97F9-48C4-BD4A-8C3938F36908}" type="datetimeFigureOut">
              <a:rPr lang="hu-HU" smtClean="0"/>
              <a:pPr/>
              <a:t>2023. 05. 08.</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6C1073B1-1AD9-4DFF-A7B8-07EE4D968C81}" type="slidenum">
              <a:rPr lang="hu-HU" smtClean="0"/>
              <a:pPr/>
              <a:t>‹#›</a:t>
            </a:fld>
            <a:endParaRPr lang="hu-H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Dátum helye 4"/>
          <p:cNvSpPr>
            <a:spLocks noGrp="1"/>
          </p:cNvSpPr>
          <p:nvPr>
            <p:ph type="dt" sz="half" idx="10"/>
          </p:nvPr>
        </p:nvSpPr>
        <p:spPr/>
        <p:txBody>
          <a:bodyPr/>
          <a:lstStyle/>
          <a:p>
            <a:fld id="{547EE11D-97F9-48C4-BD4A-8C3938F36908}" type="datetimeFigureOut">
              <a:rPr lang="hu-HU" smtClean="0"/>
              <a:pPr/>
              <a:t>2023. 05. 08.</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6C1073B1-1AD9-4DFF-A7B8-07EE4D968C81}" type="slidenum">
              <a:rPr lang="hu-HU" smtClean="0"/>
              <a:pPr/>
              <a:t>‹#›</a:t>
            </a:fld>
            <a:endParaRPr lang="hu-H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7" name="Dátum helye 6"/>
          <p:cNvSpPr>
            <a:spLocks noGrp="1"/>
          </p:cNvSpPr>
          <p:nvPr>
            <p:ph type="dt" sz="half" idx="10"/>
          </p:nvPr>
        </p:nvSpPr>
        <p:spPr/>
        <p:txBody>
          <a:bodyPr/>
          <a:lstStyle/>
          <a:p>
            <a:fld id="{547EE11D-97F9-48C4-BD4A-8C3938F36908}" type="datetimeFigureOut">
              <a:rPr lang="hu-HU" smtClean="0"/>
              <a:pPr/>
              <a:t>2023. 05. 08.</a:t>
            </a:fld>
            <a:endParaRPr lang="hu-HU"/>
          </a:p>
        </p:txBody>
      </p:sp>
      <p:sp>
        <p:nvSpPr>
          <p:cNvPr id="8" name="Élőláb helye 7"/>
          <p:cNvSpPr>
            <a:spLocks noGrp="1"/>
          </p:cNvSpPr>
          <p:nvPr>
            <p:ph type="ftr" sz="quarter" idx="11"/>
          </p:nvPr>
        </p:nvSpPr>
        <p:spPr/>
        <p:txBody>
          <a:bodyPr/>
          <a:lstStyle/>
          <a:p>
            <a:endParaRPr lang="hu-HU"/>
          </a:p>
        </p:txBody>
      </p:sp>
      <p:sp>
        <p:nvSpPr>
          <p:cNvPr id="9" name="Dia számának helye 8"/>
          <p:cNvSpPr>
            <a:spLocks noGrp="1"/>
          </p:cNvSpPr>
          <p:nvPr>
            <p:ph type="sldNum" sz="quarter" idx="12"/>
          </p:nvPr>
        </p:nvSpPr>
        <p:spPr/>
        <p:txBody>
          <a:bodyPr/>
          <a:lstStyle/>
          <a:p>
            <a:fld id="{6C1073B1-1AD9-4DFF-A7B8-07EE4D968C81}" type="slidenum">
              <a:rPr lang="hu-HU" smtClean="0"/>
              <a:pPr/>
              <a:t>‹#›</a:t>
            </a:fld>
            <a:endParaRPr lang="hu-H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Dátum helye 2"/>
          <p:cNvSpPr>
            <a:spLocks noGrp="1"/>
          </p:cNvSpPr>
          <p:nvPr>
            <p:ph type="dt" sz="half" idx="10"/>
          </p:nvPr>
        </p:nvSpPr>
        <p:spPr/>
        <p:txBody>
          <a:bodyPr/>
          <a:lstStyle/>
          <a:p>
            <a:fld id="{547EE11D-97F9-48C4-BD4A-8C3938F36908}" type="datetimeFigureOut">
              <a:rPr lang="hu-HU" smtClean="0"/>
              <a:pPr/>
              <a:t>2023. 05. 08.</a:t>
            </a:fld>
            <a:endParaRPr lang="hu-HU"/>
          </a:p>
        </p:txBody>
      </p:sp>
      <p:sp>
        <p:nvSpPr>
          <p:cNvPr id="4" name="Élőláb helye 3"/>
          <p:cNvSpPr>
            <a:spLocks noGrp="1"/>
          </p:cNvSpPr>
          <p:nvPr>
            <p:ph type="ftr" sz="quarter" idx="11"/>
          </p:nvPr>
        </p:nvSpPr>
        <p:spPr/>
        <p:txBody>
          <a:bodyPr/>
          <a:lstStyle/>
          <a:p>
            <a:endParaRPr lang="hu-HU"/>
          </a:p>
        </p:txBody>
      </p:sp>
      <p:sp>
        <p:nvSpPr>
          <p:cNvPr id="5" name="Dia számának helye 4"/>
          <p:cNvSpPr>
            <a:spLocks noGrp="1"/>
          </p:cNvSpPr>
          <p:nvPr>
            <p:ph type="sldNum" sz="quarter" idx="12"/>
          </p:nvPr>
        </p:nvSpPr>
        <p:spPr/>
        <p:txBody>
          <a:bodyPr/>
          <a:lstStyle/>
          <a:p>
            <a:fld id="{6C1073B1-1AD9-4DFF-A7B8-07EE4D968C81}" type="slidenum">
              <a:rPr lang="hu-HU" smtClean="0"/>
              <a:pPr/>
              <a:t>‹#›</a:t>
            </a:fld>
            <a:endParaRPr lang="hu-H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1"/>
          <p:cNvSpPr>
            <a:spLocks noGrp="1"/>
          </p:cNvSpPr>
          <p:nvPr>
            <p:ph type="dt" sz="half" idx="10"/>
          </p:nvPr>
        </p:nvSpPr>
        <p:spPr/>
        <p:txBody>
          <a:bodyPr/>
          <a:lstStyle/>
          <a:p>
            <a:fld id="{547EE11D-97F9-48C4-BD4A-8C3938F36908}" type="datetimeFigureOut">
              <a:rPr lang="hu-HU" smtClean="0"/>
              <a:pPr/>
              <a:t>2023. 05. 08.</a:t>
            </a:fld>
            <a:endParaRPr lang="hu-HU"/>
          </a:p>
        </p:txBody>
      </p:sp>
      <p:sp>
        <p:nvSpPr>
          <p:cNvPr id="3" name="Élőláb helye 2"/>
          <p:cNvSpPr>
            <a:spLocks noGrp="1"/>
          </p:cNvSpPr>
          <p:nvPr>
            <p:ph type="ftr" sz="quarter" idx="11"/>
          </p:nvPr>
        </p:nvSpPr>
        <p:spPr/>
        <p:txBody>
          <a:bodyPr/>
          <a:lstStyle/>
          <a:p>
            <a:endParaRPr lang="hu-HU"/>
          </a:p>
        </p:txBody>
      </p:sp>
      <p:sp>
        <p:nvSpPr>
          <p:cNvPr id="4" name="Dia számának helye 3"/>
          <p:cNvSpPr>
            <a:spLocks noGrp="1"/>
          </p:cNvSpPr>
          <p:nvPr>
            <p:ph type="sldNum" sz="quarter" idx="12"/>
          </p:nvPr>
        </p:nvSpPr>
        <p:spPr/>
        <p:txBody>
          <a:bodyPr/>
          <a:lstStyle/>
          <a:p>
            <a:fld id="{6C1073B1-1AD9-4DFF-A7B8-07EE4D968C81}" type="slidenum">
              <a:rPr lang="hu-HU" smtClean="0"/>
              <a:pPr/>
              <a:t>‹#›</a:t>
            </a:fld>
            <a:endParaRPr lang="hu-H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0" y="273050"/>
            <a:ext cx="3008313" cy="1162050"/>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átum helye 4"/>
          <p:cNvSpPr>
            <a:spLocks noGrp="1"/>
          </p:cNvSpPr>
          <p:nvPr>
            <p:ph type="dt" sz="half" idx="10"/>
          </p:nvPr>
        </p:nvSpPr>
        <p:spPr/>
        <p:txBody>
          <a:bodyPr/>
          <a:lstStyle/>
          <a:p>
            <a:fld id="{547EE11D-97F9-48C4-BD4A-8C3938F36908}" type="datetimeFigureOut">
              <a:rPr lang="hu-HU" smtClean="0"/>
              <a:pPr/>
              <a:t>2023. 05. 08.</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6C1073B1-1AD9-4DFF-A7B8-07EE4D968C81}" type="slidenum">
              <a:rPr lang="hu-HU" smtClean="0"/>
              <a:pPr/>
              <a:t>‹#›</a:t>
            </a:fld>
            <a:endParaRPr lang="hu-H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átum helye 4"/>
          <p:cNvSpPr>
            <a:spLocks noGrp="1"/>
          </p:cNvSpPr>
          <p:nvPr>
            <p:ph type="dt" sz="half" idx="10"/>
          </p:nvPr>
        </p:nvSpPr>
        <p:spPr/>
        <p:txBody>
          <a:bodyPr/>
          <a:lstStyle/>
          <a:p>
            <a:fld id="{547EE11D-97F9-48C4-BD4A-8C3938F36908}" type="datetimeFigureOut">
              <a:rPr lang="hu-HU" smtClean="0"/>
              <a:pPr/>
              <a:t>2023. 05. 08.</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6C1073B1-1AD9-4DFF-A7B8-07EE4D968C81}" type="slidenum">
              <a:rPr lang="hu-HU" smtClean="0"/>
              <a:pPr/>
              <a:t>‹#›</a:t>
            </a:fld>
            <a:endParaRPr lang="hu-H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547EE11D-97F9-48C4-BD4A-8C3938F36908}" type="datetimeFigureOut">
              <a:rPr lang="hu-HU" smtClean="0"/>
              <a:pPr/>
              <a:t>2023. 05. 08.</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6C1073B1-1AD9-4DFF-A7B8-07EE4D968C81}" type="slidenum">
              <a:rPr lang="hu-HU" smtClean="0"/>
              <a:pPr/>
              <a:t>‹#›</a:t>
            </a:fld>
            <a:endParaRPr lang="hu-H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629400" y="274638"/>
            <a:ext cx="2057400" cy="5851525"/>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457200" y="274638"/>
            <a:ext cx="6019800" cy="5851525"/>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fld id="{547EE11D-97F9-48C4-BD4A-8C3938F36908}" type="datetimeFigureOut">
              <a:rPr lang="hu-HU" smtClean="0"/>
              <a:pPr/>
              <a:t>2023. 05. 08.</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6C1073B1-1AD9-4DFF-A7B8-07EE4D968C81}" type="slidenum">
              <a:rPr lang="hu-HU" smtClean="0"/>
              <a:pPr/>
              <a:t>‹#›</a:t>
            </a:fld>
            <a:endParaRPr lang="hu-H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ím hely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hu-HU" smtClean="0"/>
              <a:t>Mintacím szerkesztése</a:t>
            </a:r>
            <a:endParaRPr lang="hu-HU"/>
          </a:p>
        </p:txBody>
      </p:sp>
      <p:sp>
        <p:nvSpPr>
          <p:cNvPr id="3" name="Szöveg hely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7EE11D-97F9-48C4-BD4A-8C3938F36908}" type="datetimeFigureOut">
              <a:rPr lang="hu-HU" smtClean="0"/>
              <a:pPr/>
              <a:t>2023. 05. 08.</a:t>
            </a:fld>
            <a:endParaRPr lang="hu-HU"/>
          </a:p>
        </p:txBody>
      </p:sp>
      <p:sp>
        <p:nvSpPr>
          <p:cNvPr id="5" name="Élőláb hely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u-HU"/>
          </a:p>
        </p:txBody>
      </p:sp>
      <p:sp>
        <p:nvSpPr>
          <p:cNvPr id="6" name="Dia számának hely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1073B1-1AD9-4DFF-A7B8-07EE4D968C81}" type="slidenum">
              <a:rPr lang="hu-HU" smtClean="0"/>
              <a:pPr/>
              <a:t>‹#›</a:t>
            </a:fld>
            <a:endParaRPr lang="hu-H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eur-lex.europa.eu/legal-content/HU/TXT/PDF/?uri=CELEX:31997L0043&amp;from=EN"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cím 2"/>
          <p:cNvSpPr>
            <a:spLocks noGrp="1"/>
          </p:cNvSpPr>
          <p:nvPr>
            <p:ph type="subTitle" idx="1"/>
          </p:nvPr>
        </p:nvSpPr>
        <p:spPr>
          <a:xfrm>
            <a:off x="214282" y="214290"/>
            <a:ext cx="8929718" cy="6500858"/>
          </a:xfrm>
        </p:spPr>
        <p:txBody>
          <a:bodyPr>
            <a:normAutofit fontScale="47500" lnSpcReduction="20000"/>
          </a:bodyPr>
          <a:lstStyle/>
          <a:p>
            <a:r>
              <a:rPr lang="hu-HU" b="1" dirty="0" smtClean="0"/>
              <a:t> KÖTELEZŐ OAH tatalom ismertetés= </a:t>
            </a:r>
            <a:r>
              <a:rPr lang="en-US" b="1" dirty="0" smtClean="0"/>
              <a:t>B1.1 </a:t>
            </a:r>
            <a:r>
              <a:rPr lang="en-US" b="1" dirty="0" err="1"/>
              <a:t>Általános</a:t>
            </a:r>
            <a:r>
              <a:rPr lang="en-US" b="1" dirty="0"/>
              <a:t> </a:t>
            </a:r>
            <a:r>
              <a:rPr lang="en-US" b="1" dirty="0" err="1"/>
              <a:t>szempontok</a:t>
            </a:r>
            <a:r>
              <a:rPr lang="en-US" b="1" dirty="0"/>
              <a:t> </a:t>
            </a:r>
            <a:r>
              <a:rPr lang="en-US" b="1" dirty="0" err="1"/>
              <a:t>az</a:t>
            </a:r>
            <a:r>
              <a:rPr lang="en-US" b="1" dirty="0"/>
              <a:t> </a:t>
            </a:r>
            <a:r>
              <a:rPr lang="en-US" b="1" dirty="0" err="1"/>
              <a:t>egészségügyi</a:t>
            </a:r>
            <a:r>
              <a:rPr lang="en-US" b="1" dirty="0"/>
              <a:t> </a:t>
            </a:r>
            <a:r>
              <a:rPr lang="en-US" b="1" dirty="0" err="1"/>
              <a:t>alkalmazásoknál</a:t>
            </a:r>
            <a:r>
              <a:rPr lang="en-US" b="1" dirty="0"/>
              <a:t> </a:t>
            </a:r>
            <a:endParaRPr lang="hu-HU" b="1" dirty="0"/>
          </a:p>
          <a:p>
            <a:pPr algn="l"/>
            <a:r>
              <a:rPr lang="en-US" sz="3400" dirty="0" err="1">
                <a:solidFill>
                  <a:schemeClr val="tx1"/>
                </a:solidFill>
              </a:rPr>
              <a:t>Az</a:t>
            </a:r>
            <a:r>
              <a:rPr lang="en-US" sz="3400" dirty="0">
                <a:solidFill>
                  <a:schemeClr val="tx1"/>
                </a:solidFill>
              </a:rPr>
              <a:t> </a:t>
            </a:r>
            <a:r>
              <a:rPr lang="en-US" sz="3400" dirty="0" err="1">
                <a:solidFill>
                  <a:schemeClr val="tx1"/>
                </a:solidFill>
              </a:rPr>
              <a:t>általános</a:t>
            </a:r>
            <a:r>
              <a:rPr lang="en-US" sz="3400" dirty="0">
                <a:solidFill>
                  <a:schemeClr val="tx1"/>
                </a:solidFill>
              </a:rPr>
              <a:t> </a:t>
            </a:r>
            <a:r>
              <a:rPr lang="en-US" sz="3400" dirty="0" err="1">
                <a:solidFill>
                  <a:schemeClr val="tx1"/>
                </a:solidFill>
              </a:rPr>
              <a:t>szempontok</a:t>
            </a:r>
            <a:r>
              <a:rPr lang="en-US" sz="3400" dirty="0">
                <a:solidFill>
                  <a:schemeClr val="tx1"/>
                </a:solidFill>
              </a:rPr>
              <a:t> </a:t>
            </a:r>
            <a:r>
              <a:rPr lang="en-US" sz="3400" dirty="0" err="1">
                <a:solidFill>
                  <a:schemeClr val="tx1"/>
                </a:solidFill>
              </a:rPr>
              <a:t>ismertetésének</a:t>
            </a:r>
            <a:r>
              <a:rPr lang="en-US" sz="3400" dirty="0">
                <a:solidFill>
                  <a:schemeClr val="tx1"/>
                </a:solidFill>
              </a:rPr>
              <a:t> </a:t>
            </a:r>
            <a:r>
              <a:rPr lang="en-US" sz="3400" dirty="0" err="1">
                <a:solidFill>
                  <a:schemeClr val="tx1"/>
                </a:solidFill>
              </a:rPr>
              <a:t>eredményeként</a:t>
            </a:r>
            <a:r>
              <a:rPr lang="en-US" sz="3400" dirty="0">
                <a:solidFill>
                  <a:schemeClr val="tx1"/>
                </a:solidFill>
              </a:rPr>
              <a:t> a </a:t>
            </a:r>
            <a:r>
              <a:rPr lang="en-US" sz="3400" dirty="0" err="1">
                <a:solidFill>
                  <a:schemeClr val="tx1"/>
                </a:solidFill>
              </a:rPr>
              <a:t>hallgatóknak</a:t>
            </a:r>
            <a:r>
              <a:rPr lang="en-US" sz="3400" dirty="0">
                <a:solidFill>
                  <a:schemeClr val="tx1"/>
                </a:solidFill>
              </a:rPr>
              <a:t> </a:t>
            </a:r>
            <a:r>
              <a:rPr lang="en-US" sz="3400" dirty="0" err="1">
                <a:solidFill>
                  <a:schemeClr val="tx1"/>
                </a:solidFill>
              </a:rPr>
              <a:t>képessé</a:t>
            </a:r>
            <a:r>
              <a:rPr lang="en-US" sz="3400" dirty="0">
                <a:solidFill>
                  <a:schemeClr val="tx1"/>
                </a:solidFill>
              </a:rPr>
              <a:t> </a:t>
            </a:r>
            <a:r>
              <a:rPr lang="en-US" sz="3400" dirty="0" err="1">
                <a:solidFill>
                  <a:schemeClr val="tx1"/>
                </a:solidFill>
              </a:rPr>
              <a:t>kell</a:t>
            </a:r>
            <a:r>
              <a:rPr lang="en-US" sz="3400" dirty="0">
                <a:solidFill>
                  <a:schemeClr val="tx1"/>
                </a:solidFill>
              </a:rPr>
              <a:t> </a:t>
            </a:r>
            <a:r>
              <a:rPr lang="en-US" sz="3400" dirty="0" err="1">
                <a:solidFill>
                  <a:schemeClr val="tx1"/>
                </a:solidFill>
              </a:rPr>
              <a:t>válniuk</a:t>
            </a:r>
            <a:r>
              <a:rPr lang="en-US" sz="3400" dirty="0">
                <a:solidFill>
                  <a:schemeClr val="tx1"/>
                </a:solidFill>
              </a:rPr>
              <a:t> </a:t>
            </a:r>
            <a:r>
              <a:rPr lang="en-US" sz="3400" dirty="0" err="1">
                <a:solidFill>
                  <a:schemeClr val="tx1"/>
                </a:solidFill>
              </a:rPr>
              <a:t>az</a:t>
            </a:r>
            <a:r>
              <a:rPr lang="en-US" sz="3400" dirty="0">
                <a:solidFill>
                  <a:schemeClr val="tx1"/>
                </a:solidFill>
              </a:rPr>
              <a:t> OAH </a:t>
            </a:r>
            <a:r>
              <a:rPr lang="en-US" sz="3400" dirty="0" err="1">
                <a:solidFill>
                  <a:schemeClr val="tx1"/>
                </a:solidFill>
              </a:rPr>
              <a:t>honlapján</a:t>
            </a:r>
            <a:r>
              <a:rPr lang="en-US" sz="3400" dirty="0">
                <a:solidFill>
                  <a:schemeClr val="tx1"/>
                </a:solidFill>
              </a:rPr>
              <a:t> </a:t>
            </a:r>
            <a:r>
              <a:rPr lang="en-US" sz="3400" dirty="0" err="1">
                <a:solidFill>
                  <a:schemeClr val="tx1"/>
                </a:solidFill>
              </a:rPr>
              <a:t>közzétett</a:t>
            </a:r>
            <a:r>
              <a:rPr lang="en-US" sz="3400" dirty="0">
                <a:solidFill>
                  <a:schemeClr val="tx1"/>
                </a:solidFill>
              </a:rPr>
              <a:t> E8 </a:t>
            </a:r>
            <a:r>
              <a:rPr lang="en-US" sz="3400" dirty="0" err="1">
                <a:solidFill>
                  <a:schemeClr val="tx1"/>
                </a:solidFill>
              </a:rPr>
              <a:t>és</a:t>
            </a:r>
            <a:r>
              <a:rPr lang="en-US" sz="3400" dirty="0">
                <a:solidFill>
                  <a:schemeClr val="tx1"/>
                </a:solidFill>
              </a:rPr>
              <a:t> E12 </a:t>
            </a:r>
            <a:r>
              <a:rPr lang="en-US" sz="3400" dirty="0" err="1">
                <a:solidFill>
                  <a:schemeClr val="tx1"/>
                </a:solidFill>
              </a:rPr>
              <a:t>írásbeli</a:t>
            </a:r>
            <a:r>
              <a:rPr lang="en-US" sz="3400" dirty="0">
                <a:solidFill>
                  <a:schemeClr val="tx1"/>
                </a:solidFill>
              </a:rPr>
              <a:t> </a:t>
            </a:r>
            <a:r>
              <a:rPr lang="en-US" sz="3400" dirty="0" err="1">
                <a:solidFill>
                  <a:schemeClr val="tx1"/>
                </a:solidFill>
              </a:rPr>
              <a:t>kérdés</a:t>
            </a:r>
            <a:r>
              <a:rPr lang="en-US" sz="3400" dirty="0">
                <a:solidFill>
                  <a:schemeClr val="tx1"/>
                </a:solidFill>
              </a:rPr>
              <a:t>, </a:t>
            </a:r>
            <a:r>
              <a:rPr lang="en-US" sz="3400" dirty="0" err="1">
                <a:solidFill>
                  <a:schemeClr val="tx1"/>
                </a:solidFill>
              </a:rPr>
              <a:t>valamint</a:t>
            </a:r>
            <a:r>
              <a:rPr lang="en-US" sz="3400" dirty="0">
                <a:solidFill>
                  <a:schemeClr val="tx1"/>
                </a:solidFill>
              </a:rPr>
              <a:t> a 31a., 46a., 47a., 66a., 71a., </a:t>
            </a:r>
            <a:r>
              <a:rPr lang="en-US" sz="3400" dirty="0" err="1">
                <a:solidFill>
                  <a:schemeClr val="tx1"/>
                </a:solidFill>
              </a:rPr>
              <a:t>továbbá</a:t>
            </a:r>
            <a:r>
              <a:rPr lang="en-US" sz="3400" dirty="0">
                <a:solidFill>
                  <a:schemeClr val="tx1"/>
                </a:solidFill>
              </a:rPr>
              <a:t> </a:t>
            </a:r>
            <a:r>
              <a:rPr lang="en-US" sz="3400" dirty="0" err="1">
                <a:solidFill>
                  <a:schemeClr val="tx1"/>
                </a:solidFill>
              </a:rPr>
              <a:t>részben</a:t>
            </a:r>
            <a:r>
              <a:rPr lang="en-US" sz="3400" dirty="0">
                <a:solidFill>
                  <a:schemeClr val="tx1"/>
                </a:solidFill>
              </a:rPr>
              <a:t> a 61a. </a:t>
            </a:r>
            <a:r>
              <a:rPr lang="en-US" sz="3400" dirty="0" err="1">
                <a:solidFill>
                  <a:schemeClr val="tx1"/>
                </a:solidFill>
              </a:rPr>
              <a:t>és</a:t>
            </a:r>
            <a:r>
              <a:rPr lang="en-US" sz="3400" dirty="0">
                <a:solidFill>
                  <a:schemeClr val="tx1"/>
                </a:solidFill>
              </a:rPr>
              <a:t> a 62a. </a:t>
            </a:r>
            <a:r>
              <a:rPr lang="en-US" sz="3400" dirty="0" err="1">
                <a:solidFill>
                  <a:schemeClr val="tx1"/>
                </a:solidFill>
              </a:rPr>
              <a:t>szóbeli</a:t>
            </a:r>
            <a:r>
              <a:rPr lang="en-US" sz="3400" dirty="0">
                <a:solidFill>
                  <a:schemeClr val="tx1"/>
                </a:solidFill>
              </a:rPr>
              <a:t> </a:t>
            </a:r>
            <a:r>
              <a:rPr lang="en-US" sz="3400" dirty="0" err="1">
                <a:solidFill>
                  <a:schemeClr val="tx1"/>
                </a:solidFill>
              </a:rPr>
              <a:t>kérdés</a:t>
            </a:r>
            <a:r>
              <a:rPr lang="en-US" sz="3400" dirty="0">
                <a:solidFill>
                  <a:schemeClr val="tx1"/>
                </a:solidFill>
              </a:rPr>
              <a:t> </a:t>
            </a:r>
            <a:r>
              <a:rPr lang="en-US" sz="3400" dirty="0" err="1">
                <a:solidFill>
                  <a:schemeClr val="tx1"/>
                </a:solidFill>
              </a:rPr>
              <a:t>megválaszolására</a:t>
            </a:r>
            <a:r>
              <a:rPr lang="en-US" sz="3400" dirty="0">
                <a:solidFill>
                  <a:schemeClr val="tx1"/>
                </a:solidFill>
              </a:rPr>
              <a:t>. </a:t>
            </a:r>
            <a:endParaRPr lang="hu-HU" sz="3400" dirty="0">
              <a:solidFill>
                <a:schemeClr val="tx1"/>
              </a:solidFill>
            </a:endParaRPr>
          </a:p>
          <a:p>
            <a:pPr algn="l"/>
            <a:r>
              <a:rPr lang="en-US" sz="3400" dirty="0" err="1">
                <a:solidFill>
                  <a:schemeClr val="tx1"/>
                </a:solidFill>
              </a:rPr>
              <a:t>Oktatandó</a:t>
            </a:r>
            <a:r>
              <a:rPr lang="en-US" sz="3400" dirty="0">
                <a:solidFill>
                  <a:schemeClr val="tx1"/>
                </a:solidFill>
              </a:rPr>
              <a:t> </a:t>
            </a:r>
            <a:r>
              <a:rPr lang="en-US" sz="3400" dirty="0" err="1">
                <a:solidFill>
                  <a:schemeClr val="tx1"/>
                </a:solidFill>
              </a:rPr>
              <a:t>témák</a:t>
            </a:r>
            <a:r>
              <a:rPr lang="en-US" sz="3400" dirty="0">
                <a:solidFill>
                  <a:schemeClr val="tx1"/>
                </a:solidFill>
              </a:rPr>
              <a:t>: </a:t>
            </a:r>
            <a:endParaRPr lang="hu-HU" sz="3400" dirty="0">
              <a:solidFill>
                <a:schemeClr val="tx1"/>
              </a:solidFill>
            </a:endParaRPr>
          </a:p>
          <a:p>
            <a:pPr lvl="0" algn="l" fontAlgn="base"/>
            <a:r>
              <a:rPr lang="en-US" sz="3400" dirty="0">
                <a:solidFill>
                  <a:schemeClr val="tx1"/>
                </a:solidFill>
              </a:rPr>
              <a:t>a </a:t>
            </a:r>
            <a:r>
              <a:rPr lang="en-US" sz="3400" dirty="0" err="1">
                <a:solidFill>
                  <a:schemeClr val="tx1"/>
                </a:solidFill>
              </a:rPr>
              <a:t>páciensek</a:t>
            </a:r>
            <a:r>
              <a:rPr lang="en-US" sz="3400" dirty="0">
                <a:solidFill>
                  <a:schemeClr val="tx1"/>
                </a:solidFill>
              </a:rPr>
              <a:t>, a </a:t>
            </a:r>
            <a:r>
              <a:rPr lang="en-US" sz="3400" dirty="0" err="1">
                <a:solidFill>
                  <a:schemeClr val="tx1"/>
                </a:solidFill>
              </a:rPr>
              <a:t>személyzet</a:t>
            </a:r>
            <a:r>
              <a:rPr lang="en-US" sz="3400" dirty="0">
                <a:solidFill>
                  <a:schemeClr val="tx1"/>
                </a:solidFill>
              </a:rPr>
              <a:t> </a:t>
            </a:r>
            <a:r>
              <a:rPr lang="en-US" sz="3400" dirty="0" err="1">
                <a:solidFill>
                  <a:schemeClr val="tx1"/>
                </a:solidFill>
              </a:rPr>
              <a:t>és</a:t>
            </a:r>
            <a:r>
              <a:rPr lang="en-US" sz="3400" dirty="0">
                <a:solidFill>
                  <a:schemeClr val="tx1"/>
                </a:solidFill>
              </a:rPr>
              <a:t> a </a:t>
            </a:r>
            <a:r>
              <a:rPr lang="en-US" sz="3400" dirty="0" err="1">
                <a:solidFill>
                  <a:schemeClr val="tx1"/>
                </a:solidFill>
              </a:rPr>
              <a:t>segítők</a:t>
            </a:r>
            <a:r>
              <a:rPr lang="en-US" sz="3400" dirty="0">
                <a:solidFill>
                  <a:schemeClr val="tx1"/>
                </a:solidFill>
              </a:rPr>
              <a:t> </a:t>
            </a:r>
            <a:r>
              <a:rPr lang="en-US" sz="3400" dirty="0" err="1">
                <a:solidFill>
                  <a:schemeClr val="tx1"/>
                </a:solidFill>
              </a:rPr>
              <a:t>együttes</a:t>
            </a:r>
            <a:r>
              <a:rPr lang="en-US" sz="3400" dirty="0">
                <a:solidFill>
                  <a:schemeClr val="tx1"/>
                </a:solidFill>
              </a:rPr>
              <a:t> </a:t>
            </a:r>
            <a:r>
              <a:rPr lang="en-US" sz="3400" dirty="0" err="1">
                <a:solidFill>
                  <a:schemeClr val="tx1"/>
                </a:solidFill>
              </a:rPr>
              <a:t>sugárvédelme</a:t>
            </a:r>
            <a:r>
              <a:rPr lang="en-US" sz="3400" dirty="0">
                <a:solidFill>
                  <a:schemeClr val="tx1"/>
                </a:solidFill>
              </a:rPr>
              <a:t>, </a:t>
            </a:r>
            <a:r>
              <a:rPr lang="en-US" sz="3400" dirty="0" err="1">
                <a:solidFill>
                  <a:schemeClr val="tx1"/>
                </a:solidFill>
              </a:rPr>
              <a:t>személyi</a:t>
            </a:r>
            <a:r>
              <a:rPr lang="en-US" sz="3400" dirty="0">
                <a:solidFill>
                  <a:schemeClr val="tx1"/>
                </a:solidFill>
              </a:rPr>
              <a:t> </a:t>
            </a:r>
            <a:r>
              <a:rPr lang="en-US" sz="3400" dirty="0" err="1">
                <a:solidFill>
                  <a:schemeClr val="tx1"/>
                </a:solidFill>
              </a:rPr>
              <a:t>és</a:t>
            </a:r>
            <a:r>
              <a:rPr lang="en-US" sz="3400" dirty="0">
                <a:solidFill>
                  <a:schemeClr val="tx1"/>
                </a:solidFill>
              </a:rPr>
              <a:t> </a:t>
            </a:r>
            <a:r>
              <a:rPr lang="en-US" sz="3400" dirty="0" err="1">
                <a:solidFill>
                  <a:schemeClr val="tx1"/>
                </a:solidFill>
              </a:rPr>
              <a:t>tárgyi</a:t>
            </a:r>
            <a:r>
              <a:rPr lang="en-US" sz="3400" dirty="0">
                <a:solidFill>
                  <a:schemeClr val="tx1"/>
                </a:solidFill>
              </a:rPr>
              <a:t> </a:t>
            </a:r>
            <a:r>
              <a:rPr lang="en-US" sz="3400" dirty="0" err="1">
                <a:solidFill>
                  <a:schemeClr val="tx1"/>
                </a:solidFill>
              </a:rPr>
              <a:t>feltételek</a:t>
            </a:r>
            <a:r>
              <a:rPr lang="en-US" sz="3400" dirty="0">
                <a:solidFill>
                  <a:schemeClr val="tx1"/>
                </a:solidFill>
              </a:rPr>
              <a:t> (</a:t>
            </a:r>
            <a:r>
              <a:rPr lang="en-US" sz="3400" dirty="0" err="1">
                <a:solidFill>
                  <a:schemeClr val="tx1"/>
                </a:solidFill>
              </a:rPr>
              <a:t>kiemelve</a:t>
            </a:r>
            <a:r>
              <a:rPr lang="en-US" sz="3400" dirty="0">
                <a:solidFill>
                  <a:schemeClr val="tx1"/>
                </a:solidFill>
              </a:rPr>
              <a:t> a 21/2018. (VII. 9.) EMMI </a:t>
            </a:r>
            <a:r>
              <a:rPr lang="en-US" sz="3400" dirty="0" err="1">
                <a:solidFill>
                  <a:schemeClr val="tx1"/>
                </a:solidFill>
              </a:rPr>
              <a:t>rendeletben</a:t>
            </a:r>
            <a:r>
              <a:rPr lang="en-US" sz="3400" dirty="0">
                <a:solidFill>
                  <a:schemeClr val="tx1"/>
                </a:solidFill>
              </a:rPr>
              <a:t> a </a:t>
            </a:r>
            <a:r>
              <a:rPr lang="en-US" sz="3400" dirty="0" err="1">
                <a:solidFill>
                  <a:schemeClr val="tx1"/>
                </a:solidFill>
              </a:rPr>
              <a:t>segítőkre</a:t>
            </a:r>
            <a:r>
              <a:rPr lang="en-US" sz="3400" dirty="0">
                <a:solidFill>
                  <a:schemeClr val="tx1"/>
                </a:solidFill>
              </a:rPr>
              <a:t> </a:t>
            </a:r>
            <a:r>
              <a:rPr lang="en-US" sz="3400" dirty="0" err="1">
                <a:solidFill>
                  <a:schemeClr val="tx1"/>
                </a:solidFill>
              </a:rPr>
              <a:t>vonatkozó</a:t>
            </a:r>
            <a:r>
              <a:rPr lang="en-US" sz="3400" dirty="0">
                <a:solidFill>
                  <a:schemeClr val="tx1"/>
                </a:solidFill>
              </a:rPr>
              <a:t> </a:t>
            </a:r>
            <a:r>
              <a:rPr lang="en-US" sz="3400" dirty="0" err="1">
                <a:solidFill>
                  <a:schemeClr val="tx1"/>
                </a:solidFill>
              </a:rPr>
              <a:t>előírásokat</a:t>
            </a:r>
            <a:r>
              <a:rPr lang="en-US" sz="3400" dirty="0">
                <a:solidFill>
                  <a:schemeClr val="tx1"/>
                </a:solidFill>
              </a:rPr>
              <a:t>, </a:t>
            </a:r>
            <a:r>
              <a:rPr lang="en-US" sz="3400" dirty="0" err="1">
                <a:solidFill>
                  <a:schemeClr val="tx1"/>
                </a:solidFill>
              </a:rPr>
              <a:t>személyzetsegítők</a:t>
            </a:r>
            <a:r>
              <a:rPr lang="en-US" sz="3400" dirty="0">
                <a:solidFill>
                  <a:schemeClr val="tx1"/>
                </a:solidFill>
              </a:rPr>
              <a:t> </a:t>
            </a:r>
            <a:r>
              <a:rPr lang="en-US" sz="3400" dirty="0" err="1">
                <a:solidFill>
                  <a:schemeClr val="tx1"/>
                </a:solidFill>
              </a:rPr>
              <a:t>bevonásának</a:t>
            </a:r>
            <a:r>
              <a:rPr lang="en-US" sz="3400" dirty="0">
                <a:solidFill>
                  <a:schemeClr val="tx1"/>
                </a:solidFill>
              </a:rPr>
              <a:t> </a:t>
            </a:r>
            <a:r>
              <a:rPr lang="en-US" sz="3400" dirty="0" err="1">
                <a:solidFill>
                  <a:schemeClr val="tx1"/>
                </a:solidFill>
              </a:rPr>
              <a:t>lehetőségét</a:t>
            </a:r>
            <a:r>
              <a:rPr lang="en-US" sz="3400" dirty="0">
                <a:solidFill>
                  <a:schemeClr val="tx1"/>
                </a:solidFill>
              </a:rPr>
              <a:t>, </a:t>
            </a:r>
            <a:r>
              <a:rPr lang="en-US" sz="3400" dirty="0" err="1">
                <a:solidFill>
                  <a:schemeClr val="tx1"/>
                </a:solidFill>
              </a:rPr>
              <a:t>valamint</a:t>
            </a:r>
            <a:r>
              <a:rPr lang="en-US" sz="3400" dirty="0">
                <a:solidFill>
                  <a:schemeClr val="tx1"/>
                </a:solidFill>
              </a:rPr>
              <a:t> </a:t>
            </a:r>
            <a:r>
              <a:rPr lang="en-US" sz="3400" dirty="0" err="1">
                <a:solidFill>
                  <a:schemeClr val="tx1"/>
                </a:solidFill>
              </a:rPr>
              <a:t>az</a:t>
            </a:r>
            <a:r>
              <a:rPr lang="en-US" sz="3400" dirty="0">
                <a:solidFill>
                  <a:schemeClr val="tx1"/>
                </a:solidFill>
              </a:rPr>
              <a:t> </a:t>
            </a:r>
            <a:r>
              <a:rPr lang="en-US" sz="3400" dirty="0" err="1">
                <a:solidFill>
                  <a:schemeClr val="tx1"/>
                </a:solidFill>
              </a:rPr>
              <a:t>ehhez</a:t>
            </a:r>
            <a:r>
              <a:rPr lang="en-US" sz="3400" dirty="0">
                <a:solidFill>
                  <a:schemeClr val="tx1"/>
                </a:solidFill>
              </a:rPr>
              <a:t> </a:t>
            </a:r>
            <a:r>
              <a:rPr lang="en-US" sz="3400" dirty="0" err="1">
                <a:solidFill>
                  <a:schemeClr val="tx1"/>
                </a:solidFill>
              </a:rPr>
              <a:t>kapcsolódó</a:t>
            </a:r>
            <a:r>
              <a:rPr lang="en-US" sz="3400" dirty="0">
                <a:solidFill>
                  <a:schemeClr val="tx1"/>
                </a:solidFill>
              </a:rPr>
              <a:t> </a:t>
            </a:r>
            <a:r>
              <a:rPr lang="en-US" sz="3400" dirty="0" err="1">
                <a:solidFill>
                  <a:schemeClr val="tx1"/>
                </a:solidFill>
              </a:rPr>
              <a:t>adminisztratív</a:t>
            </a:r>
            <a:r>
              <a:rPr lang="en-US" sz="3400" dirty="0">
                <a:solidFill>
                  <a:schemeClr val="tx1"/>
                </a:solidFill>
              </a:rPr>
              <a:t> </a:t>
            </a:r>
            <a:r>
              <a:rPr lang="en-US" sz="3400" dirty="0" err="1">
                <a:solidFill>
                  <a:schemeClr val="tx1"/>
                </a:solidFill>
              </a:rPr>
              <a:t>feladatokat</a:t>
            </a:r>
            <a:r>
              <a:rPr lang="en-US" sz="3400" dirty="0">
                <a:solidFill>
                  <a:schemeClr val="tx1"/>
                </a:solidFill>
              </a:rPr>
              <a:t>); </a:t>
            </a:r>
            <a:endParaRPr lang="hu-HU" sz="3400" dirty="0">
              <a:solidFill>
                <a:schemeClr val="tx1"/>
              </a:solidFill>
            </a:endParaRPr>
          </a:p>
          <a:p>
            <a:pPr lvl="0" algn="l" fontAlgn="base"/>
            <a:r>
              <a:rPr lang="en-US" sz="3400" dirty="0" err="1">
                <a:solidFill>
                  <a:schemeClr val="tx1"/>
                </a:solidFill>
              </a:rPr>
              <a:t>az</a:t>
            </a:r>
            <a:r>
              <a:rPr lang="en-US" sz="3400" dirty="0">
                <a:solidFill>
                  <a:schemeClr val="tx1"/>
                </a:solidFill>
              </a:rPr>
              <a:t> </a:t>
            </a:r>
            <a:r>
              <a:rPr lang="en-US" sz="3400" dirty="0" err="1">
                <a:solidFill>
                  <a:schemeClr val="tx1"/>
                </a:solidFill>
              </a:rPr>
              <a:t>orvosi</a:t>
            </a:r>
            <a:r>
              <a:rPr lang="en-US" sz="3400" dirty="0">
                <a:solidFill>
                  <a:schemeClr val="tx1"/>
                </a:solidFill>
              </a:rPr>
              <a:t> </a:t>
            </a:r>
            <a:r>
              <a:rPr lang="en-US" sz="3400" dirty="0" err="1">
                <a:solidFill>
                  <a:schemeClr val="tx1"/>
                </a:solidFill>
              </a:rPr>
              <a:t>röntgen</a:t>
            </a:r>
            <a:r>
              <a:rPr lang="en-US" sz="3400" dirty="0">
                <a:solidFill>
                  <a:schemeClr val="tx1"/>
                </a:solidFill>
              </a:rPr>
              <a:t> </a:t>
            </a:r>
            <a:r>
              <a:rPr lang="en-US" sz="3400" dirty="0" err="1">
                <a:solidFill>
                  <a:schemeClr val="tx1"/>
                </a:solidFill>
              </a:rPr>
              <a:t>munkahelyek</a:t>
            </a:r>
            <a:r>
              <a:rPr lang="en-US" sz="3400" dirty="0">
                <a:solidFill>
                  <a:schemeClr val="tx1"/>
                </a:solidFill>
              </a:rPr>
              <a:t> </a:t>
            </a:r>
            <a:r>
              <a:rPr lang="en-US" sz="3400" dirty="0" err="1">
                <a:solidFill>
                  <a:schemeClr val="tx1"/>
                </a:solidFill>
              </a:rPr>
              <a:t>és</a:t>
            </a:r>
            <a:r>
              <a:rPr lang="en-US" sz="3400" dirty="0">
                <a:solidFill>
                  <a:schemeClr val="tx1"/>
                </a:solidFill>
              </a:rPr>
              <a:t> </a:t>
            </a:r>
            <a:r>
              <a:rPr lang="en-US" sz="3400" dirty="0" err="1">
                <a:solidFill>
                  <a:schemeClr val="tx1"/>
                </a:solidFill>
              </a:rPr>
              <a:t>izotóplaboratóriumok</a:t>
            </a:r>
            <a:r>
              <a:rPr lang="en-US" sz="3400" dirty="0">
                <a:solidFill>
                  <a:schemeClr val="tx1"/>
                </a:solidFill>
              </a:rPr>
              <a:t> </a:t>
            </a:r>
            <a:r>
              <a:rPr lang="en-US" sz="3400" dirty="0" err="1">
                <a:solidFill>
                  <a:schemeClr val="tx1"/>
                </a:solidFill>
              </a:rPr>
              <a:t>tervezésekor</a:t>
            </a:r>
            <a:r>
              <a:rPr lang="en-US" sz="3400" dirty="0">
                <a:solidFill>
                  <a:schemeClr val="tx1"/>
                </a:solidFill>
              </a:rPr>
              <a:t> </a:t>
            </a:r>
            <a:r>
              <a:rPr lang="en-US" sz="3400" dirty="0" err="1">
                <a:solidFill>
                  <a:schemeClr val="tx1"/>
                </a:solidFill>
              </a:rPr>
              <a:t>használható</a:t>
            </a:r>
            <a:r>
              <a:rPr lang="en-US" sz="3400" dirty="0">
                <a:solidFill>
                  <a:schemeClr val="tx1"/>
                </a:solidFill>
              </a:rPr>
              <a:t> </a:t>
            </a:r>
            <a:r>
              <a:rPr lang="en-US" sz="3400" dirty="0" err="1">
                <a:solidFill>
                  <a:schemeClr val="tx1"/>
                </a:solidFill>
              </a:rPr>
              <a:t>szabványok</a:t>
            </a:r>
            <a:r>
              <a:rPr lang="en-US" sz="3400" dirty="0">
                <a:solidFill>
                  <a:schemeClr val="tx1"/>
                </a:solidFill>
              </a:rPr>
              <a:t>;</a:t>
            </a:r>
            <a:endParaRPr lang="hu-HU" sz="3400" dirty="0">
              <a:solidFill>
                <a:schemeClr val="tx1"/>
              </a:solidFill>
            </a:endParaRPr>
          </a:p>
          <a:p>
            <a:pPr lvl="0" algn="l" fontAlgn="base"/>
            <a:r>
              <a:rPr lang="en-US" sz="3400" dirty="0">
                <a:solidFill>
                  <a:schemeClr val="tx1"/>
                </a:solidFill>
              </a:rPr>
              <a:t>a </a:t>
            </a:r>
            <a:r>
              <a:rPr lang="en-US" sz="3400" dirty="0" err="1">
                <a:solidFill>
                  <a:schemeClr val="tx1"/>
                </a:solidFill>
              </a:rPr>
              <a:t>betegek</a:t>
            </a:r>
            <a:r>
              <a:rPr lang="en-US" sz="3400" dirty="0">
                <a:solidFill>
                  <a:schemeClr val="tx1"/>
                </a:solidFill>
              </a:rPr>
              <a:t> </a:t>
            </a:r>
            <a:r>
              <a:rPr lang="en-US" sz="3400" dirty="0" err="1">
                <a:solidFill>
                  <a:schemeClr val="tx1"/>
                </a:solidFill>
              </a:rPr>
              <a:t>közelében</a:t>
            </a:r>
            <a:r>
              <a:rPr lang="en-US" sz="3400" dirty="0">
                <a:solidFill>
                  <a:schemeClr val="tx1"/>
                </a:solidFill>
              </a:rPr>
              <a:t> (</a:t>
            </a:r>
            <a:r>
              <a:rPr lang="en-US" sz="3400" dirty="0" err="1">
                <a:solidFill>
                  <a:schemeClr val="tx1"/>
                </a:solidFill>
              </a:rPr>
              <a:t>otthon</a:t>
            </a:r>
            <a:r>
              <a:rPr lang="en-US" sz="3400" dirty="0">
                <a:solidFill>
                  <a:schemeClr val="tx1"/>
                </a:solidFill>
              </a:rPr>
              <a:t> </a:t>
            </a:r>
            <a:r>
              <a:rPr lang="en-US" sz="3400" dirty="0" err="1">
                <a:solidFill>
                  <a:schemeClr val="tx1"/>
                </a:solidFill>
              </a:rPr>
              <a:t>vagy</a:t>
            </a:r>
            <a:r>
              <a:rPr lang="en-US" sz="3400" dirty="0">
                <a:solidFill>
                  <a:schemeClr val="tx1"/>
                </a:solidFill>
              </a:rPr>
              <a:t> a </a:t>
            </a:r>
            <a:r>
              <a:rPr lang="en-US" sz="3400" dirty="0" err="1">
                <a:solidFill>
                  <a:schemeClr val="tx1"/>
                </a:solidFill>
              </a:rPr>
              <a:t>kórházban</a:t>
            </a:r>
            <a:r>
              <a:rPr lang="en-US" sz="3400" dirty="0">
                <a:solidFill>
                  <a:schemeClr val="tx1"/>
                </a:solidFill>
              </a:rPr>
              <a:t>) </a:t>
            </a:r>
            <a:r>
              <a:rPr lang="en-US" sz="3400" dirty="0" err="1">
                <a:solidFill>
                  <a:schemeClr val="tx1"/>
                </a:solidFill>
              </a:rPr>
              <a:t>tartózkodó</a:t>
            </a:r>
            <a:r>
              <a:rPr lang="en-US" sz="3400" dirty="0">
                <a:solidFill>
                  <a:schemeClr val="tx1"/>
                </a:solidFill>
              </a:rPr>
              <a:t> </a:t>
            </a:r>
            <a:r>
              <a:rPr lang="en-US" sz="3400" dirty="0" err="1">
                <a:solidFill>
                  <a:schemeClr val="tx1"/>
                </a:solidFill>
              </a:rPr>
              <a:t>személyek</a:t>
            </a:r>
            <a:r>
              <a:rPr lang="en-US" sz="3400" dirty="0">
                <a:solidFill>
                  <a:schemeClr val="tx1"/>
                </a:solidFill>
              </a:rPr>
              <a:t> </a:t>
            </a:r>
            <a:r>
              <a:rPr lang="en-US" sz="3400" dirty="0" err="1">
                <a:solidFill>
                  <a:schemeClr val="tx1"/>
                </a:solidFill>
              </a:rPr>
              <a:t>védelme</a:t>
            </a:r>
            <a:r>
              <a:rPr lang="en-US" sz="3400" dirty="0">
                <a:solidFill>
                  <a:schemeClr val="tx1"/>
                </a:solidFill>
              </a:rPr>
              <a:t>, a </a:t>
            </a:r>
            <a:r>
              <a:rPr lang="en-US" sz="3400" dirty="0" err="1">
                <a:solidFill>
                  <a:schemeClr val="tx1"/>
                </a:solidFill>
              </a:rPr>
              <a:t>sugárterhelések</a:t>
            </a:r>
            <a:r>
              <a:rPr lang="en-US" sz="3400" dirty="0">
                <a:solidFill>
                  <a:schemeClr val="tx1"/>
                </a:solidFill>
              </a:rPr>
              <a:t> </a:t>
            </a:r>
            <a:r>
              <a:rPr lang="en-US" sz="3400" dirty="0" err="1">
                <a:solidFill>
                  <a:schemeClr val="tx1"/>
                </a:solidFill>
              </a:rPr>
              <a:t>besorolása</a:t>
            </a:r>
            <a:r>
              <a:rPr lang="en-US" sz="3400" dirty="0">
                <a:solidFill>
                  <a:schemeClr val="tx1"/>
                </a:solidFill>
              </a:rPr>
              <a:t> a </a:t>
            </a:r>
            <a:r>
              <a:rPr lang="en-US" sz="3400" dirty="0" err="1">
                <a:solidFill>
                  <a:schemeClr val="tx1"/>
                </a:solidFill>
              </a:rPr>
              <a:t>lakossági</a:t>
            </a:r>
            <a:r>
              <a:rPr lang="en-US" sz="3400" dirty="0">
                <a:solidFill>
                  <a:schemeClr val="tx1"/>
                </a:solidFill>
              </a:rPr>
              <a:t> </a:t>
            </a:r>
            <a:r>
              <a:rPr lang="en-US" sz="3400" dirty="0" err="1">
                <a:solidFill>
                  <a:schemeClr val="tx1"/>
                </a:solidFill>
              </a:rPr>
              <a:t>sugárterhelés</a:t>
            </a:r>
            <a:r>
              <a:rPr lang="en-US" sz="3400" dirty="0">
                <a:solidFill>
                  <a:schemeClr val="tx1"/>
                </a:solidFill>
              </a:rPr>
              <a:t> </a:t>
            </a:r>
            <a:r>
              <a:rPr lang="en-US" sz="3400" dirty="0" err="1">
                <a:solidFill>
                  <a:schemeClr val="tx1"/>
                </a:solidFill>
              </a:rPr>
              <a:t>kategóriába</a:t>
            </a:r>
            <a:r>
              <a:rPr lang="en-US" sz="3400" dirty="0">
                <a:solidFill>
                  <a:schemeClr val="tx1"/>
                </a:solidFill>
              </a:rPr>
              <a:t>; </a:t>
            </a:r>
            <a:endParaRPr lang="hu-HU" sz="3400" dirty="0">
              <a:solidFill>
                <a:schemeClr val="tx1"/>
              </a:solidFill>
            </a:endParaRPr>
          </a:p>
          <a:p>
            <a:pPr lvl="0" algn="l" fontAlgn="base"/>
            <a:r>
              <a:rPr lang="en-US" sz="3400" dirty="0">
                <a:solidFill>
                  <a:schemeClr val="tx1"/>
                </a:solidFill>
              </a:rPr>
              <a:t>a </a:t>
            </a:r>
            <a:r>
              <a:rPr lang="en-US" sz="3400" dirty="0" err="1">
                <a:solidFill>
                  <a:schemeClr val="tx1"/>
                </a:solidFill>
              </a:rPr>
              <a:t>betegek</a:t>
            </a:r>
            <a:r>
              <a:rPr lang="en-US" sz="3400" dirty="0">
                <a:solidFill>
                  <a:schemeClr val="tx1"/>
                </a:solidFill>
              </a:rPr>
              <a:t> </a:t>
            </a:r>
            <a:r>
              <a:rPr lang="en-US" sz="3400" dirty="0" err="1">
                <a:solidFill>
                  <a:schemeClr val="tx1"/>
                </a:solidFill>
              </a:rPr>
              <a:t>és</a:t>
            </a:r>
            <a:r>
              <a:rPr lang="en-US" sz="3400" dirty="0">
                <a:solidFill>
                  <a:schemeClr val="tx1"/>
                </a:solidFill>
              </a:rPr>
              <a:t> a </a:t>
            </a:r>
            <a:r>
              <a:rPr lang="en-US" sz="3400" dirty="0" err="1">
                <a:solidFill>
                  <a:schemeClr val="tx1"/>
                </a:solidFill>
              </a:rPr>
              <a:t>személyzet</a:t>
            </a:r>
            <a:r>
              <a:rPr lang="en-US" sz="3400" dirty="0">
                <a:solidFill>
                  <a:schemeClr val="tx1"/>
                </a:solidFill>
              </a:rPr>
              <a:t> </a:t>
            </a:r>
            <a:r>
              <a:rPr lang="en-US" sz="3400" dirty="0" err="1">
                <a:solidFill>
                  <a:schemeClr val="tx1"/>
                </a:solidFill>
              </a:rPr>
              <a:t>besugárzás</a:t>
            </a:r>
            <a:r>
              <a:rPr lang="en-US" sz="3400" dirty="0">
                <a:solidFill>
                  <a:schemeClr val="tx1"/>
                </a:solidFill>
              </a:rPr>
              <a:t> </a:t>
            </a:r>
            <a:r>
              <a:rPr lang="en-US" sz="3400" dirty="0" err="1">
                <a:solidFill>
                  <a:schemeClr val="tx1"/>
                </a:solidFill>
              </a:rPr>
              <a:t>alatti</a:t>
            </a:r>
            <a:r>
              <a:rPr lang="en-US" sz="3400" dirty="0">
                <a:solidFill>
                  <a:schemeClr val="tx1"/>
                </a:solidFill>
              </a:rPr>
              <a:t> </a:t>
            </a:r>
            <a:r>
              <a:rPr lang="en-US" sz="3400" dirty="0" err="1">
                <a:solidFill>
                  <a:schemeClr val="tx1"/>
                </a:solidFill>
              </a:rPr>
              <a:t>kapcsolatának</a:t>
            </a:r>
            <a:r>
              <a:rPr lang="en-US" sz="3400" dirty="0">
                <a:solidFill>
                  <a:schemeClr val="tx1"/>
                </a:solidFill>
              </a:rPr>
              <a:t> </a:t>
            </a:r>
            <a:r>
              <a:rPr lang="en-US" sz="3400" dirty="0" err="1">
                <a:solidFill>
                  <a:schemeClr val="tx1"/>
                </a:solidFill>
              </a:rPr>
              <a:t>szükségessége</a:t>
            </a:r>
            <a:r>
              <a:rPr lang="en-US" sz="3400" dirty="0">
                <a:solidFill>
                  <a:schemeClr val="tx1"/>
                </a:solidFill>
              </a:rPr>
              <a:t> (</a:t>
            </a:r>
            <a:r>
              <a:rPr lang="en-US" sz="3400" dirty="0" err="1">
                <a:solidFill>
                  <a:schemeClr val="tx1"/>
                </a:solidFill>
              </a:rPr>
              <a:t>kiegészítve</a:t>
            </a:r>
            <a:r>
              <a:rPr lang="en-US" sz="3400" dirty="0">
                <a:solidFill>
                  <a:schemeClr val="tx1"/>
                </a:solidFill>
              </a:rPr>
              <a:t> </a:t>
            </a:r>
            <a:r>
              <a:rPr lang="en-US" sz="3400" dirty="0" err="1">
                <a:solidFill>
                  <a:schemeClr val="tx1"/>
                </a:solidFill>
              </a:rPr>
              <a:t>azzal</a:t>
            </a:r>
            <a:r>
              <a:rPr lang="en-US" sz="3400" dirty="0">
                <a:solidFill>
                  <a:schemeClr val="tx1"/>
                </a:solidFill>
              </a:rPr>
              <a:t>, </a:t>
            </a:r>
            <a:r>
              <a:rPr lang="en-US" sz="3400" dirty="0" err="1">
                <a:solidFill>
                  <a:schemeClr val="tx1"/>
                </a:solidFill>
              </a:rPr>
              <a:t>hogy</a:t>
            </a:r>
            <a:r>
              <a:rPr lang="en-US" sz="3400" dirty="0">
                <a:solidFill>
                  <a:schemeClr val="tx1"/>
                </a:solidFill>
              </a:rPr>
              <a:t> </a:t>
            </a:r>
            <a:r>
              <a:rPr lang="en-US" sz="3400" dirty="0" err="1">
                <a:solidFill>
                  <a:schemeClr val="tx1"/>
                </a:solidFill>
              </a:rPr>
              <a:t>miért</a:t>
            </a:r>
            <a:r>
              <a:rPr lang="en-US" sz="3400" dirty="0">
                <a:solidFill>
                  <a:schemeClr val="tx1"/>
                </a:solidFill>
              </a:rPr>
              <a:t> </a:t>
            </a:r>
            <a:r>
              <a:rPr lang="en-US" sz="3400" dirty="0" err="1">
                <a:solidFill>
                  <a:schemeClr val="tx1"/>
                </a:solidFill>
              </a:rPr>
              <a:t>kötelező</a:t>
            </a:r>
            <a:r>
              <a:rPr lang="en-US" sz="3400" dirty="0">
                <a:solidFill>
                  <a:schemeClr val="tx1"/>
                </a:solidFill>
              </a:rPr>
              <a:t> a </a:t>
            </a:r>
            <a:r>
              <a:rPr lang="en-US" sz="3400" dirty="0" err="1">
                <a:solidFill>
                  <a:schemeClr val="tx1"/>
                </a:solidFill>
              </a:rPr>
              <a:t>kapcsolat</a:t>
            </a:r>
            <a:r>
              <a:rPr lang="en-US" sz="3400" dirty="0">
                <a:solidFill>
                  <a:schemeClr val="tx1"/>
                </a:solidFill>
              </a:rPr>
              <a:t>), </a:t>
            </a:r>
            <a:endParaRPr lang="hu-HU" sz="3400" dirty="0">
              <a:solidFill>
                <a:schemeClr val="tx1"/>
              </a:solidFill>
            </a:endParaRPr>
          </a:p>
          <a:p>
            <a:pPr lvl="0" algn="l" fontAlgn="base"/>
            <a:r>
              <a:rPr lang="en-US" sz="3400" dirty="0" err="1">
                <a:solidFill>
                  <a:schemeClr val="tx1"/>
                </a:solidFill>
              </a:rPr>
              <a:t>az</a:t>
            </a:r>
            <a:r>
              <a:rPr lang="en-US" sz="3400" dirty="0">
                <a:solidFill>
                  <a:schemeClr val="tx1"/>
                </a:solidFill>
              </a:rPr>
              <a:t> </a:t>
            </a:r>
            <a:r>
              <a:rPr lang="en-US" sz="3400" dirty="0" err="1">
                <a:solidFill>
                  <a:schemeClr val="tx1"/>
                </a:solidFill>
              </a:rPr>
              <a:t>indokolás</a:t>
            </a:r>
            <a:r>
              <a:rPr lang="en-US" sz="3400" dirty="0">
                <a:solidFill>
                  <a:schemeClr val="tx1"/>
                </a:solidFill>
              </a:rPr>
              <a:t> </a:t>
            </a:r>
            <a:r>
              <a:rPr lang="en-US" sz="3400" dirty="0" err="1">
                <a:solidFill>
                  <a:schemeClr val="tx1"/>
                </a:solidFill>
              </a:rPr>
              <a:t>és</a:t>
            </a:r>
            <a:r>
              <a:rPr lang="en-US" sz="3400" dirty="0">
                <a:solidFill>
                  <a:schemeClr val="tx1"/>
                </a:solidFill>
              </a:rPr>
              <a:t> </a:t>
            </a:r>
            <a:r>
              <a:rPr lang="en-US" sz="3400" dirty="0" err="1">
                <a:solidFill>
                  <a:schemeClr val="tx1"/>
                </a:solidFill>
              </a:rPr>
              <a:t>az</a:t>
            </a:r>
            <a:r>
              <a:rPr lang="en-US" sz="3400" dirty="0">
                <a:solidFill>
                  <a:schemeClr val="tx1"/>
                </a:solidFill>
              </a:rPr>
              <a:t> </a:t>
            </a:r>
            <a:r>
              <a:rPr lang="en-US" sz="3400" dirty="0" err="1">
                <a:solidFill>
                  <a:schemeClr val="tx1"/>
                </a:solidFill>
              </a:rPr>
              <a:t>optimálás</a:t>
            </a:r>
            <a:r>
              <a:rPr lang="en-US" sz="3400" dirty="0">
                <a:solidFill>
                  <a:schemeClr val="tx1"/>
                </a:solidFill>
              </a:rPr>
              <a:t> </a:t>
            </a:r>
            <a:r>
              <a:rPr lang="en-US" sz="3400" dirty="0" err="1">
                <a:solidFill>
                  <a:schemeClr val="tx1"/>
                </a:solidFill>
              </a:rPr>
              <a:t>speciális</a:t>
            </a:r>
            <a:r>
              <a:rPr lang="en-US" sz="3400" dirty="0">
                <a:solidFill>
                  <a:schemeClr val="tx1"/>
                </a:solidFill>
              </a:rPr>
              <a:t> </a:t>
            </a:r>
            <a:r>
              <a:rPr lang="en-US" sz="3400" dirty="0" err="1">
                <a:solidFill>
                  <a:schemeClr val="tx1"/>
                </a:solidFill>
              </a:rPr>
              <a:t>feltételei</a:t>
            </a:r>
            <a:r>
              <a:rPr lang="en-US" sz="3400" dirty="0">
                <a:solidFill>
                  <a:schemeClr val="tx1"/>
                </a:solidFill>
              </a:rPr>
              <a:t> (</a:t>
            </a:r>
            <a:r>
              <a:rPr lang="en-US" sz="3400" dirty="0" err="1">
                <a:solidFill>
                  <a:schemeClr val="tx1"/>
                </a:solidFill>
              </a:rPr>
              <a:t>kitérve</a:t>
            </a:r>
            <a:r>
              <a:rPr lang="en-US" sz="3400" dirty="0">
                <a:solidFill>
                  <a:schemeClr val="tx1"/>
                </a:solidFill>
              </a:rPr>
              <a:t> a </a:t>
            </a:r>
            <a:r>
              <a:rPr lang="en-US" sz="3400" dirty="0" err="1">
                <a:solidFill>
                  <a:schemeClr val="tx1"/>
                </a:solidFill>
              </a:rPr>
              <a:t>beutalóorvos</a:t>
            </a:r>
            <a:r>
              <a:rPr lang="en-US" sz="3400" dirty="0">
                <a:solidFill>
                  <a:schemeClr val="tx1"/>
                </a:solidFill>
              </a:rPr>
              <a:t> </a:t>
            </a:r>
            <a:r>
              <a:rPr lang="en-US" sz="3400" dirty="0" err="1">
                <a:solidFill>
                  <a:schemeClr val="tx1"/>
                </a:solidFill>
              </a:rPr>
              <a:t>és</a:t>
            </a:r>
            <a:r>
              <a:rPr lang="en-US" sz="3400" dirty="0">
                <a:solidFill>
                  <a:schemeClr val="tx1"/>
                </a:solidFill>
              </a:rPr>
              <a:t> a </a:t>
            </a:r>
            <a:r>
              <a:rPr lang="en-US" sz="3400" dirty="0" err="1">
                <a:solidFill>
                  <a:schemeClr val="tx1"/>
                </a:solidFill>
              </a:rPr>
              <a:t>kezelőorvos</a:t>
            </a:r>
            <a:r>
              <a:rPr lang="en-US" sz="3400" dirty="0">
                <a:solidFill>
                  <a:schemeClr val="tx1"/>
                </a:solidFill>
              </a:rPr>
              <a:t> </a:t>
            </a:r>
            <a:r>
              <a:rPr lang="en-US" sz="3400" dirty="0" err="1">
                <a:solidFill>
                  <a:schemeClr val="tx1"/>
                </a:solidFill>
              </a:rPr>
              <a:t>felelősségére</a:t>
            </a:r>
            <a:r>
              <a:rPr lang="en-US" sz="3400" dirty="0">
                <a:solidFill>
                  <a:schemeClr val="tx1"/>
                </a:solidFill>
              </a:rPr>
              <a:t>); </a:t>
            </a:r>
            <a:endParaRPr lang="hu-HU" sz="3400" dirty="0">
              <a:solidFill>
                <a:schemeClr val="tx1"/>
              </a:solidFill>
            </a:endParaRPr>
          </a:p>
          <a:p>
            <a:pPr lvl="0" algn="l" fontAlgn="base"/>
            <a:r>
              <a:rPr lang="en-US" sz="3400" dirty="0">
                <a:solidFill>
                  <a:schemeClr val="tx1"/>
                </a:solidFill>
              </a:rPr>
              <a:t>a </a:t>
            </a:r>
            <a:r>
              <a:rPr lang="en-US" sz="3400" dirty="0" err="1">
                <a:solidFill>
                  <a:schemeClr val="tx1"/>
                </a:solidFill>
              </a:rPr>
              <a:t>korlátozás</a:t>
            </a:r>
            <a:r>
              <a:rPr lang="en-US" sz="3400" dirty="0">
                <a:solidFill>
                  <a:schemeClr val="tx1"/>
                </a:solidFill>
              </a:rPr>
              <a:t> </a:t>
            </a:r>
            <a:r>
              <a:rPr lang="en-US" sz="3400" dirty="0" err="1">
                <a:solidFill>
                  <a:schemeClr val="tx1"/>
                </a:solidFill>
              </a:rPr>
              <a:t>nem</a:t>
            </a:r>
            <a:r>
              <a:rPr lang="en-US" sz="3400" dirty="0">
                <a:solidFill>
                  <a:schemeClr val="tx1"/>
                </a:solidFill>
              </a:rPr>
              <a:t> </a:t>
            </a:r>
            <a:r>
              <a:rPr lang="en-US" sz="3400" dirty="0" err="1">
                <a:solidFill>
                  <a:schemeClr val="tx1"/>
                </a:solidFill>
              </a:rPr>
              <a:t>alkalmazhatósága</a:t>
            </a:r>
            <a:r>
              <a:rPr lang="en-US" sz="3400" dirty="0">
                <a:solidFill>
                  <a:schemeClr val="tx1"/>
                </a:solidFill>
              </a:rPr>
              <a:t> a </a:t>
            </a:r>
            <a:r>
              <a:rPr lang="en-US" sz="3400" dirty="0" err="1">
                <a:solidFill>
                  <a:schemeClr val="tx1"/>
                </a:solidFill>
              </a:rPr>
              <a:t>pácienseknél</a:t>
            </a:r>
            <a:r>
              <a:rPr lang="en-US" sz="3400" dirty="0">
                <a:solidFill>
                  <a:schemeClr val="tx1"/>
                </a:solidFill>
              </a:rPr>
              <a:t> (</a:t>
            </a:r>
            <a:r>
              <a:rPr lang="en-US" sz="3400" dirty="0" err="1">
                <a:solidFill>
                  <a:schemeClr val="tx1"/>
                </a:solidFill>
              </a:rPr>
              <a:t>megemlítendő</a:t>
            </a:r>
            <a:r>
              <a:rPr lang="en-US" sz="3400" dirty="0">
                <a:solidFill>
                  <a:schemeClr val="tx1"/>
                </a:solidFill>
              </a:rPr>
              <a:t> </a:t>
            </a:r>
            <a:r>
              <a:rPr lang="en-US" sz="3400" dirty="0" err="1">
                <a:solidFill>
                  <a:schemeClr val="tx1"/>
                </a:solidFill>
              </a:rPr>
              <a:t>az</a:t>
            </a:r>
            <a:r>
              <a:rPr lang="en-US" sz="3400" dirty="0">
                <a:solidFill>
                  <a:schemeClr val="tx1"/>
                </a:solidFill>
              </a:rPr>
              <a:t> </a:t>
            </a:r>
            <a:r>
              <a:rPr lang="en-US" sz="3400" dirty="0" err="1">
                <a:solidFill>
                  <a:schemeClr val="tx1"/>
                </a:solidFill>
              </a:rPr>
              <a:t>irányadó</a:t>
            </a:r>
            <a:r>
              <a:rPr lang="en-US" sz="3400" dirty="0">
                <a:solidFill>
                  <a:schemeClr val="tx1"/>
                </a:solidFill>
              </a:rPr>
              <a:t> </a:t>
            </a:r>
            <a:r>
              <a:rPr lang="en-US" sz="3400" dirty="0" err="1">
                <a:solidFill>
                  <a:schemeClr val="tx1"/>
                </a:solidFill>
              </a:rPr>
              <a:t>szintek</a:t>
            </a:r>
            <a:r>
              <a:rPr lang="en-US" sz="3400" dirty="0">
                <a:solidFill>
                  <a:schemeClr val="tx1"/>
                </a:solidFill>
              </a:rPr>
              <a:t> </a:t>
            </a:r>
            <a:r>
              <a:rPr lang="en-US" sz="3400" dirty="0" err="1">
                <a:solidFill>
                  <a:schemeClr val="tx1"/>
                </a:solidFill>
              </a:rPr>
              <a:t>szerepe</a:t>
            </a:r>
            <a:r>
              <a:rPr lang="en-US" sz="3400" dirty="0">
                <a:solidFill>
                  <a:schemeClr val="tx1"/>
                </a:solidFill>
              </a:rPr>
              <a:t>); </a:t>
            </a:r>
            <a:endParaRPr lang="hu-HU" sz="3400" dirty="0">
              <a:solidFill>
                <a:schemeClr val="tx1"/>
              </a:solidFill>
            </a:endParaRPr>
          </a:p>
          <a:p>
            <a:pPr lvl="0" algn="l" fontAlgn="base"/>
            <a:r>
              <a:rPr lang="en-US" sz="3400" dirty="0">
                <a:solidFill>
                  <a:schemeClr val="tx1"/>
                </a:solidFill>
              </a:rPr>
              <a:t>a </a:t>
            </a:r>
            <a:r>
              <a:rPr lang="en-US" sz="3400" dirty="0" err="1">
                <a:solidFill>
                  <a:schemeClr val="tx1"/>
                </a:solidFill>
              </a:rPr>
              <a:t>hulladékkezelés</a:t>
            </a:r>
            <a:r>
              <a:rPr lang="en-US" sz="3400" dirty="0">
                <a:solidFill>
                  <a:schemeClr val="tx1"/>
                </a:solidFill>
              </a:rPr>
              <a:t> </a:t>
            </a:r>
            <a:r>
              <a:rPr lang="en-US" sz="3400" dirty="0" err="1">
                <a:solidFill>
                  <a:schemeClr val="tx1"/>
                </a:solidFill>
              </a:rPr>
              <a:t>és</a:t>
            </a:r>
            <a:r>
              <a:rPr lang="en-US" sz="3400" dirty="0">
                <a:solidFill>
                  <a:schemeClr val="tx1"/>
                </a:solidFill>
              </a:rPr>
              <a:t> a </a:t>
            </a:r>
            <a:r>
              <a:rPr lang="en-US" sz="3400" dirty="0" err="1">
                <a:solidFill>
                  <a:schemeClr val="tx1"/>
                </a:solidFill>
              </a:rPr>
              <a:t>kibocsátásellenőrzés</a:t>
            </a:r>
            <a:r>
              <a:rPr lang="en-US" sz="3400" dirty="0">
                <a:solidFill>
                  <a:schemeClr val="tx1"/>
                </a:solidFill>
              </a:rPr>
              <a:t> </a:t>
            </a:r>
            <a:r>
              <a:rPr lang="en-US" sz="3400" dirty="0" err="1">
                <a:solidFill>
                  <a:schemeClr val="tx1"/>
                </a:solidFill>
              </a:rPr>
              <a:t>speciális</a:t>
            </a:r>
            <a:r>
              <a:rPr lang="en-US" sz="3400" dirty="0">
                <a:solidFill>
                  <a:schemeClr val="tx1"/>
                </a:solidFill>
              </a:rPr>
              <a:t> </a:t>
            </a:r>
            <a:r>
              <a:rPr lang="en-US" sz="3400" dirty="0" err="1">
                <a:solidFill>
                  <a:schemeClr val="tx1"/>
                </a:solidFill>
              </a:rPr>
              <a:t>szabályai</a:t>
            </a:r>
            <a:r>
              <a:rPr lang="en-US" sz="3400" dirty="0">
                <a:solidFill>
                  <a:schemeClr val="tx1"/>
                </a:solidFill>
              </a:rPr>
              <a:t> a </a:t>
            </a:r>
            <a:r>
              <a:rPr lang="en-US" sz="3400" dirty="0" err="1">
                <a:solidFill>
                  <a:schemeClr val="tx1"/>
                </a:solidFill>
              </a:rPr>
              <a:t>kezelőhelyeken</a:t>
            </a:r>
            <a:r>
              <a:rPr lang="en-US" sz="3400" dirty="0">
                <a:solidFill>
                  <a:schemeClr val="tx1"/>
                </a:solidFill>
              </a:rPr>
              <a:t> </a:t>
            </a:r>
            <a:r>
              <a:rPr lang="en-US" sz="3400" dirty="0" err="1">
                <a:solidFill>
                  <a:schemeClr val="tx1"/>
                </a:solidFill>
              </a:rPr>
              <a:t>és</a:t>
            </a:r>
            <a:r>
              <a:rPr lang="en-US" sz="3400" dirty="0">
                <a:solidFill>
                  <a:schemeClr val="tx1"/>
                </a:solidFill>
              </a:rPr>
              <a:t> </a:t>
            </a:r>
            <a:r>
              <a:rPr lang="en-US" sz="3400" dirty="0" err="1">
                <a:solidFill>
                  <a:schemeClr val="tx1"/>
                </a:solidFill>
              </a:rPr>
              <a:t>az</a:t>
            </a:r>
            <a:r>
              <a:rPr lang="en-US" sz="3400" dirty="0">
                <a:solidFill>
                  <a:schemeClr val="tx1"/>
                </a:solidFill>
              </a:rPr>
              <a:t> </a:t>
            </a:r>
            <a:r>
              <a:rPr lang="en-US" sz="3400" dirty="0" err="1">
                <a:solidFill>
                  <a:schemeClr val="tx1"/>
                </a:solidFill>
              </a:rPr>
              <a:t>orvosi</a:t>
            </a:r>
            <a:r>
              <a:rPr lang="en-US" sz="3400" dirty="0">
                <a:solidFill>
                  <a:schemeClr val="tx1"/>
                </a:solidFill>
              </a:rPr>
              <a:t> </a:t>
            </a:r>
            <a:r>
              <a:rPr lang="en-US" sz="3400" dirty="0" err="1">
                <a:solidFill>
                  <a:schemeClr val="tx1"/>
                </a:solidFill>
              </a:rPr>
              <a:t>izotóplaboratóriumokban</a:t>
            </a:r>
            <a:r>
              <a:rPr lang="en-US" sz="3400" dirty="0">
                <a:solidFill>
                  <a:schemeClr val="tx1"/>
                </a:solidFill>
              </a:rPr>
              <a:t>;  </a:t>
            </a:r>
            <a:endParaRPr lang="hu-HU" sz="3400" dirty="0">
              <a:solidFill>
                <a:schemeClr val="tx1"/>
              </a:solidFill>
            </a:endParaRPr>
          </a:p>
          <a:p>
            <a:pPr lvl="0" algn="l" fontAlgn="base"/>
            <a:r>
              <a:rPr lang="en-US" sz="3400" dirty="0">
                <a:solidFill>
                  <a:schemeClr val="tx1"/>
                </a:solidFill>
              </a:rPr>
              <a:t>a </a:t>
            </a:r>
            <a:r>
              <a:rPr lang="en-US" sz="3400" dirty="0" err="1">
                <a:solidFill>
                  <a:schemeClr val="tx1"/>
                </a:solidFill>
              </a:rPr>
              <a:t>sugárvédelmi</a:t>
            </a:r>
            <a:r>
              <a:rPr lang="en-US" sz="3400" dirty="0">
                <a:solidFill>
                  <a:schemeClr val="tx1"/>
                </a:solidFill>
              </a:rPr>
              <a:t> </a:t>
            </a:r>
            <a:r>
              <a:rPr lang="en-US" sz="3400" dirty="0" err="1">
                <a:solidFill>
                  <a:schemeClr val="tx1"/>
                </a:solidFill>
              </a:rPr>
              <a:t>megbízott</a:t>
            </a:r>
            <a:r>
              <a:rPr lang="en-US" sz="3400" dirty="0">
                <a:solidFill>
                  <a:schemeClr val="tx1"/>
                </a:solidFill>
              </a:rPr>
              <a:t> (</a:t>
            </a:r>
            <a:r>
              <a:rPr lang="en-US" sz="3400" dirty="0" err="1">
                <a:solidFill>
                  <a:schemeClr val="tx1"/>
                </a:solidFill>
              </a:rPr>
              <a:t>illetve</a:t>
            </a:r>
            <a:r>
              <a:rPr lang="en-US" sz="3400" dirty="0">
                <a:solidFill>
                  <a:schemeClr val="tx1"/>
                </a:solidFill>
              </a:rPr>
              <a:t> a </a:t>
            </a:r>
            <a:r>
              <a:rPr lang="en-US" sz="3400" dirty="0" err="1">
                <a:solidFill>
                  <a:schemeClr val="tx1"/>
                </a:solidFill>
              </a:rPr>
              <a:t>sugárvédelmi</a:t>
            </a:r>
            <a:r>
              <a:rPr lang="en-US" sz="3400" dirty="0">
                <a:solidFill>
                  <a:schemeClr val="tx1"/>
                </a:solidFill>
              </a:rPr>
              <a:t> </a:t>
            </a:r>
            <a:r>
              <a:rPr lang="en-US" sz="3400" dirty="0" err="1">
                <a:solidFill>
                  <a:schemeClr val="tx1"/>
                </a:solidFill>
              </a:rPr>
              <a:t>szervezet</a:t>
            </a:r>
            <a:r>
              <a:rPr lang="en-US" sz="3400" dirty="0">
                <a:solidFill>
                  <a:schemeClr val="tx1"/>
                </a:solidFill>
              </a:rPr>
              <a:t>) </a:t>
            </a:r>
            <a:r>
              <a:rPr lang="en-US" sz="3400" dirty="0" err="1">
                <a:solidFill>
                  <a:schemeClr val="tx1"/>
                </a:solidFill>
              </a:rPr>
              <a:t>legfontosabb</a:t>
            </a:r>
            <a:r>
              <a:rPr lang="en-US" sz="3400" dirty="0">
                <a:solidFill>
                  <a:schemeClr val="tx1"/>
                </a:solidFill>
              </a:rPr>
              <a:t> </a:t>
            </a:r>
            <a:r>
              <a:rPr lang="en-US" sz="3400" dirty="0" err="1">
                <a:solidFill>
                  <a:schemeClr val="tx1"/>
                </a:solidFill>
              </a:rPr>
              <a:t>feladatai</a:t>
            </a:r>
            <a:r>
              <a:rPr lang="en-US" sz="3400" dirty="0">
                <a:solidFill>
                  <a:schemeClr val="tx1"/>
                </a:solidFill>
              </a:rPr>
              <a:t>, </a:t>
            </a:r>
            <a:r>
              <a:rPr lang="en-US" sz="3400" dirty="0" err="1">
                <a:solidFill>
                  <a:schemeClr val="tx1"/>
                </a:solidFill>
              </a:rPr>
              <a:t>adminisztratív</a:t>
            </a:r>
            <a:r>
              <a:rPr lang="en-US" sz="3400" dirty="0">
                <a:solidFill>
                  <a:schemeClr val="tx1"/>
                </a:solidFill>
              </a:rPr>
              <a:t> </a:t>
            </a:r>
            <a:r>
              <a:rPr lang="en-US" sz="3400" dirty="0" err="1">
                <a:solidFill>
                  <a:schemeClr val="tx1"/>
                </a:solidFill>
              </a:rPr>
              <a:t>és</a:t>
            </a:r>
            <a:r>
              <a:rPr lang="en-US" sz="3400" dirty="0">
                <a:solidFill>
                  <a:schemeClr val="tx1"/>
                </a:solidFill>
              </a:rPr>
              <a:t> </a:t>
            </a:r>
            <a:r>
              <a:rPr lang="en-US" sz="3400" dirty="0" err="1">
                <a:solidFill>
                  <a:schemeClr val="tx1"/>
                </a:solidFill>
              </a:rPr>
              <a:t>gyakorlati</a:t>
            </a:r>
            <a:r>
              <a:rPr lang="en-US" sz="3400" dirty="0">
                <a:solidFill>
                  <a:schemeClr val="tx1"/>
                </a:solidFill>
              </a:rPr>
              <a:t> </a:t>
            </a:r>
            <a:r>
              <a:rPr lang="en-US" sz="3400" dirty="0" err="1">
                <a:solidFill>
                  <a:schemeClr val="tx1"/>
                </a:solidFill>
              </a:rPr>
              <a:t>teendői</a:t>
            </a:r>
            <a:r>
              <a:rPr lang="en-US" sz="3400" dirty="0">
                <a:solidFill>
                  <a:schemeClr val="tx1"/>
                </a:solidFill>
              </a:rPr>
              <a:t>; </a:t>
            </a:r>
            <a:endParaRPr lang="hu-HU" sz="3400" dirty="0">
              <a:solidFill>
                <a:schemeClr val="tx1"/>
              </a:solidFill>
            </a:endParaRPr>
          </a:p>
          <a:p>
            <a:pPr lvl="0" algn="l" fontAlgn="base"/>
            <a:r>
              <a:rPr lang="en-US" sz="3400" dirty="0" err="1">
                <a:solidFill>
                  <a:schemeClr val="tx1"/>
                </a:solidFill>
              </a:rPr>
              <a:t>árnyékolások</a:t>
            </a:r>
            <a:r>
              <a:rPr lang="en-US" sz="3400" dirty="0">
                <a:solidFill>
                  <a:schemeClr val="tx1"/>
                </a:solidFill>
              </a:rPr>
              <a:t>	</a:t>
            </a:r>
            <a:r>
              <a:rPr lang="en-US" sz="3400" dirty="0" err="1">
                <a:solidFill>
                  <a:schemeClr val="tx1"/>
                </a:solidFill>
              </a:rPr>
              <a:t>méretezése</a:t>
            </a:r>
            <a:r>
              <a:rPr lang="en-US" sz="3400" dirty="0">
                <a:solidFill>
                  <a:schemeClr val="tx1"/>
                </a:solidFill>
              </a:rPr>
              <a:t> 	</a:t>
            </a:r>
            <a:r>
              <a:rPr lang="en-US" sz="3400" dirty="0" err="1">
                <a:solidFill>
                  <a:schemeClr val="tx1"/>
                </a:solidFill>
              </a:rPr>
              <a:t>és</a:t>
            </a:r>
            <a:r>
              <a:rPr lang="en-US" sz="3400" dirty="0">
                <a:solidFill>
                  <a:schemeClr val="tx1"/>
                </a:solidFill>
              </a:rPr>
              <a:t> 	</a:t>
            </a:r>
            <a:r>
              <a:rPr lang="en-US" sz="3400" dirty="0" err="1">
                <a:solidFill>
                  <a:schemeClr val="tx1"/>
                </a:solidFill>
              </a:rPr>
              <a:t>használata</a:t>
            </a:r>
            <a:r>
              <a:rPr lang="en-US" sz="3400" dirty="0">
                <a:solidFill>
                  <a:schemeClr val="tx1"/>
                </a:solidFill>
              </a:rPr>
              <a:t> 	</a:t>
            </a:r>
            <a:r>
              <a:rPr lang="en-US" sz="3400" dirty="0" err="1">
                <a:solidFill>
                  <a:schemeClr val="tx1"/>
                </a:solidFill>
              </a:rPr>
              <a:t>az</a:t>
            </a:r>
            <a:r>
              <a:rPr lang="en-US" sz="3400" dirty="0">
                <a:solidFill>
                  <a:schemeClr val="tx1"/>
                </a:solidFill>
              </a:rPr>
              <a:t> 	</a:t>
            </a:r>
            <a:r>
              <a:rPr lang="en-US" sz="3400" dirty="0" err="1">
                <a:solidFill>
                  <a:schemeClr val="tx1"/>
                </a:solidFill>
              </a:rPr>
              <a:t>egészségügyi</a:t>
            </a:r>
            <a:r>
              <a:rPr lang="en-US" sz="3400" dirty="0">
                <a:solidFill>
                  <a:schemeClr val="tx1"/>
                </a:solidFill>
              </a:rPr>
              <a:t> </a:t>
            </a:r>
            <a:r>
              <a:rPr lang="en-US" sz="3400" dirty="0" err="1">
                <a:solidFill>
                  <a:schemeClr val="tx1"/>
                </a:solidFill>
              </a:rPr>
              <a:t>alkalmazásokban</a:t>
            </a:r>
            <a:r>
              <a:rPr lang="en-US" sz="3400" dirty="0">
                <a:solidFill>
                  <a:schemeClr val="tx1"/>
                </a:solidFill>
              </a:rPr>
              <a:t>; </a:t>
            </a:r>
            <a:endParaRPr lang="hu-HU" sz="3400" dirty="0">
              <a:solidFill>
                <a:schemeClr val="tx1"/>
              </a:solidFill>
            </a:endParaRPr>
          </a:p>
          <a:p>
            <a:pPr lvl="0" algn="l" fontAlgn="base"/>
            <a:r>
              <a:rPr lang="en-US" sz="3400" dirty="0" err="1">
                <a:solidFill>
                  <a:schemeClr val="tx1"/>
                </a:solidFill>
              </a:rPr>
              <a:t>védőeszközök</a:t>
            </a:r>
            <a:r>
              <a:rPr lang="en-US" sz="3400" dirty="0">
                <a:solidFill>
                  <a:schemeClr val="tx1"/>
                </a:solidFill>
              </a:rPr>
              <a:t> </a:t>
            </a:r>
            <a:r>
              <a:rPr lang="en-US" sz="3400" dirty="0" err="1">
                <a:solidFill>
                  <a:schemeClr val="tx1"/>
                </a:solidFill>
              </a:rPr>
              <a:t>az</a:t>
            </a:r>
            <a:r>
              <a:rPr lang="en-US" sz="3400" dirty="0">
                <a:solidFill>
                  <a:schemeClr val="tx1"/>
                </a:solidFill>
              </a:rPr>
              <a:t> </a:t>
            </a:r>
            <a:r>
              <a:rPr lang="en-US" sz="3400" dirty="0" err="1">
                <a:solidFill>
                  <a:schemeClr val="tx1"/>
                </a:solidFill>
              </a:rPr>
              <a:t>egészségügyi</a:t>
            </a:r>
            <a:r>
              <a:rPr lang="en-US" sz="3400" dirty="0">
                <a:solidFill>
                  <a:schemeClr val="tx1"/>
                </a:solidFill>
              </a:rPr>
              <a:t> </a:t>
            </a:r>
            <a:r>
              <a:rPr lang="en-US" sz="3400" dirty="0" err="1">
                <a:solidFill>
                  <a:schemeClr val="tx1"/>
                </a:solidFill>
              </a:rPr>
              <a:t>alkalmazásokban</a:t>
            </a:r>
            <a:r>
              <a:rPr lang="en-US" sz="3400" dirty="0">
                <a:solidFill>
                  <a:schemeClr val="tx1"/>
                </a:solidFill>
              </a:rPr>
              <a:t>; </a:t>
            </a:r>
            <a:endParaRPr lang="hu-HU" sz="3400" dirty="0">
              <a:solidFill>
                <a:schemeClr val="tx1"/>
              </a:solidFill>
            </a:endParaRPr>
          </a:p>
          <a:p>
            <a:pPr lvl="0" algn="l" fontAlgn="base"/>
            <a:r>
              <a:rPr lang="en-US" sz="3400" dirty="0">
                <a:solidFill>
                  <a:schemeClr val="tx1"/>
                </a:solidFill>
              </a:rPr>
              <a:t>a </a:t>
            </a:r>
            <a:r>
              <a:rPr lang="en-US" sz="3400" dirty="0" err="1">
                <a:solidFill>
                  <a:schemeClr val="tx1"/>
                </a:solidFill>
              </a:rPr>
              <a:t>minőségbiztosítás</a:t>
            </a:r>
            <a:r>
              <a:rPr lang="en-US" sz="3400" dirty="0">
                <a:solidFill>
                  <a:schemeClr val="tx1"/>
                </a:solidFill>
              </a:rPr>
              <a:t> </a:t>
            </a:r>
            <a:r>
              <a:rPr lang="en-US" sz="3400" dirty="0" err="1">
                <a:solidFill>
                  <a:schemeClr val="tx1"/>
                </a:solidFill>
              </a:rPr>
              <a:t>és</a:t>
            </a:r>
            <a:r>
              <a:rPr lang="en-US" sz="3400" dirty="0">
                <a:solidFill>
                  <a:schemeClr val="tx1"/>
                </a:solidFill>
              </a:rPr>
              <a:t> a </a:t>
            </a:r>
            <a:r>
              <a:rPr lang="en-US" sz="3400" dirty="0" err="1">
                <a:solidFill>
                  <a:schemeClr val="tx1"/>
                </a:solidFill>
              </a:rPr>
              <a:t>minőségellenőrzés</a:t>
            </a:r>
            <a:r>
              <a:rPr lang="en-US" sz="3400" dirty="0">
                <a:solidFill>
                  <a:schemeClr val="tx1"/>
                </a:solidFill>
              </a:rPr>
              <a:t> </a:t>
            </a:r>
            <a:r>
              <a:rPr lang="en-US" sz="3400" dirty="0" err="1">
                <a:solidFill>
                  <a:schemeClr val="tx1"/>
                </a:solidFill>
              </a:rPr>
              <a:t>szerepe</a:t>
            </a:r>
            <a:r>
              <a:rPr lang="en-US" sz="3400" dirty="0">
                <a:solidFill>
                  <a:schemeClr val="tx1"/>
                </a:solidFill>
              </a:rPr>
              <a:t> a 21/2018. (VII. 9.) </a:t>
            </a:r>
            <a:endParaRPr lang="hu-HU" sz="3400" dirty="0">
              <a:solidFill>
                <a:schemeClr val="tx1"/>
              </a:solidFill>
            </a:endParaRPr>
          </a:p>
          <a:p>
            <a:pPr algn="l"/>
            <a:r>
              <a:rPr lang="en-US" sz="3400" dirty="0">
                <a:solidFill>
                  <a:schemeClr val="tx1"/>
                </a:solidFill>
              </a:rPr>
              <a:t>EMMI </a:t>
            </a:r>
            <a:r>
              <a:rPr lang="en-US" sz="3400" dirty="0" err="1">
                <a:solidFill>
                  <a:schemeClr val="tx1"/>
                </a:solidFill>
              </a:rPr>
              <a:t>rendeletben</a:t>
            </a:r>
            <a:r>
              <a:rPr lang="en-US" sz="3400" dirty="0">
                <a:solidFill>
                  <a:schemeClr val="tx1"/>
                </a:solidFill>
              </a:rPr>
              <a:t> </a:t>
            </a:r>
            <a:r>
              <a:rPr lang="en-US" sz="3400" dirty="0" err="1">
                <a:solidFill>
                  <a:schemeClr val="tx1"/>
                </a:solidFill>
              </a:rPr>
              <a:t>foglaltak</a:t>
            </a:r>
            <a:r>
              <a:rPr lang="en-US" sz="3400" dirty="0">
                <a:solidFill>
                  <a:schemeClr val="tx1"/>
                </a:solidFill>
              </a:rPr>
              <a:t> </a:t>
            </a:r>
            <a:r>
              <a:rPr lang="en-US" sz="3400" dirty="0" err="1">
                <a:solidFill>
                  <a:schemeClr val="tx1"/>
                </a:solidFill>
              </a:rPr>
              <a:t>szerint</a:t>
            </a:r>
            <a:r>
              <a:rPr lang="en-US" sz="3400" dirty="0">
                <a:solidFill>
                  <a:schemeClr val="tx1"/>
                </a:solidFill>
              </a:rPr>
              <a:t>; </a:t>
            </a:r>
            <a:endParaRPr lang="hu-HU" sz="3400" dirty="0">
              <a:solidFill>
                <a:schemeClr val="tx1"/>
              </a:solidFill>
            </a:endParaRPr>
          </a:p>
          <a:p>
            <a:pPr lvl="0" algn="l" fontAlgn="base"/>
            <a:r>
              <a:rPr lang="en-US" sz="3400" dirty="0" err="1">
                <a:solidFill>
                  <a:schemeClr val="tx1"/>
                </a:solidFill>
              </a:rPr>
              <a:t>egészségügyi</a:t>
            </a:r>
            <a:r>
              <a:rPr lang="en-US" sz="3400" dirty="0">
                <a:solidFill>
                  <a:schemeClr val="tx1"/>
                </a:solidFill>
              </a:rPr>
              <a:t> </a:t>
            </a:r>
            <a:r>
              <a:rPr lang="en-US" sz="3400" dirty="0" err="1">
                <a:solidFill>
                  <a:schemeClr val="tx1"/>
                </a:solidFill>
              </a:rPr>
              <a:t>alkalmazások</a:t>
            </a:r>
            <a:r>
              <a:rPr lang="en-US" sz="3400" dirty="0">
                <a:solidFill>
                  <a:schemeClr val="tx1"/>
                </a:solidFill>
              </a:rPr>
              <a:t> </a:t>
            </a:r>
            <a:r>
              <a:rPr lang="en-US" sz="3400" dirty="0" err="1">
                <a:solidFill>
                  <a:schemeClr val="tx1"/>
                </a:solidFill>
              </a:rPr>
              <a:t>területén</a:t>
            </a:r>
            <a:r>
              <a:rPr lang="en-US" sz="3400" dirty="0">
                <a:solidFill>
                  <a:schemeClr val="tx1"/>
                </a:solidFill>
              </a:rPr>
              <a:t> </a:t>
            </a:r>
            <a:r>
              <a:rPr lang="en-US" sz="3400" dirty="0" err="1">
                <a:solidFill>
                  <a:schemeClr val="tx1"/>
                </a:solidFill>
              </a:rPr>
              <a:t>bekövetkezett</a:t>
            </a:r>
            <a:r>
              <a:rPr lang="en-US" sz="3400" dirty="0">
                <a:solidFill>
                  <a:schemeClr val="tx1"/>
                </a:solidFill>
              </a:rPr>
              <a:t> </a:t>
            </a:r>
            <a:r>
              <a:rPr lang="en-US" sz="3400" dirty="0" err="1">
                <a:solidFill>
                  <a:schemeClr val="tx1"/>
                </a:solidFill>
              </a:rPr>
              <a:t>sugárbelesetek</a:t>
            </a:r>
            <a:r>
              <a:rPr lang="en-US" sz="3400" dirty="0">
                <a:solidFill>
                  <a:schemeClr val="tx1"/>
                </a:solidFill>
              </a:rPr>
              <a:t> </a:t>
            </a:r>
            <a:endParaRPr lang="hu-HU" sz="3400" dirty="0">
              <a:solidFill>
                <a:schemeClr val="tx1"/>
              </a:solidFill>
            </a:endParaRPr>
          </a:p>
          <a:p>
            <a:pPr algn="l"/>
            <a:r>
              <a:rPr lang="en-US" sz="3400" dirty="0">
                <a:solidFill>
                  <a:schemeClr val="tx1"/>
                </a:solidFill>
              </a:rPr>
              <a:t>(</a:t>
            </a:r>
            <a:r>
              <a:rPr lang="en-US" sz="3400" dirty="0" err="1">
                <a:solidFill>
                  <a:schemeClr val="tx1"/>
                </a:solidFill>
              </a:rPr>
              <a:t>ismertetendő</a:t>
            </a:r>
            <a:r>
              <a:rPr lang="en-US" sz="3400" dirty="0">
                <a:solidFill>
                  <a:schemeClr val="tx1"/>
                </a:solidFill>
              </a:rPr>
              <a:t> </a:t>
            </a:r>
            <a:r>
              <a:rPr lang="en-US" sz="3400" dirty="0" err="1">
                <a:solidFill>
                  <a:schemeClr val="tx1"/>
                </a:solidFill>
              </a:rPr>
              <a:t>esetként</a:t>
            </a:r>
            <a:r>
              <a:rPr lang="en-US" sz="3400" dirty="0">
                <a:solidFill>
                  <a:schemeClr val="tx1"/>
                </a:solidFill>
              </a:rPr>
              <a:t> </a:t>
            </a:r>
            <a:r>
              <a:rPr lang="en-US" sz="3400" dirty="0" err="1">
                <a:solidFill>
                  <a:schemeClr val="tx1"/>
                </a:solidFill>
              </a:rPr>
              <a:t>ajánlott</a:t>
            </a:r>
            <a:r>
              <a:rPr lang="en-US" sz="3400" dirty="0">
                <a:solidFill>
                  <a:schemeClr val="tx1"/>
                </a:solidFill>
              </a:rPr>
              <a:t>: Zaragoza, </a:t>
            </a:r>
            <a:r>
              <a:rPr lang="en-US" sz="3400" dirty="0" err="1">
                <a:solidFill>
                  <a:schemeClr val="tx1"/>
                </a:solidFill>
              </a:rPr>
              <a:t>Spanyolország</a:t>
            </a:r>
            <a:r>
              <a:rPr lang="en-US" sz="3400" dirty="0">
                <a:solidFill>
                  <a:schemeClr val="tx1"/>
                </a:solidFill>
              </a:rPr>
              <a:t> 1990., San </a:t>
            </a:r>
            <a:endParaRPr lang="hu-HU" sz="3400" dirty="0">
              <a:solidFill>
                <a:schemeClr val="tx1"/>
              </a:solidFill>
            </a:endParaRPr>
          </a:p>
          <a:p>
            <a:pPr algn="l"/>
            <a:r>
              <a:rPr lang="en-US" sz="3400" dirty="0">
                <a:solidFill>
                  <a:schemeClr val="tx1"/>
                </a:solidFill>
              </a:rPr>
              <a:t>Jose, Costa Rica, 1996.), a </a:t>
            </a:r>
            <a:r>
              <a:rPr lang="en-US" sz="3400" dirty="0" err="1">
                <a:solidFill>
                  <a:schemeClr val="tx1"/>
                </a:solidFill>
              </a:rPr>
              <a:t>sugársérültek</a:t>
            </a:r>
            <a:r>
              <a:rPr lang="en-US" sz="3400" dirty="0">
                <a:solidFill>
                  <a:schemeClr val="tx1"/>
                </a:solidFill>
              </a:rPr>
              <a:t> </a:t>
            </a:r>
            <a:r>
              <a:rPr lang="en-US" sz="3400" dirty="0" err="1">
                <a:solidFill>
                  <a:schemeClr val="tx1"/>
                </a:solidFill>
              </a:rPr>
              <a:t>ellátásának</a:t>
            </a:r>
            <a:r>
              <a:rPr lang="en-US" sz="3400" dirty="0">
                <a:solidFill>
                  <a:schemeClr val="tx1"/>
                </a:solidFill>
              </a:rPr>
              <a:t> </a:t>
            </a:r>
            <a:r>
              <a:rPr lang="en-US" sz="3400" dirty="0" err="1">
                <a:solidFill>
                  <a:schemeClr val="tx1"/>
                </a:solidFill>
              </a:rPr>
              <a:t>módszerei</a:t>
            </a:r>
            <a:r>
              <a:rPr lang="en-US" sz="3400" dirty="0">
                <a:solidFill>
                  <a:schemeClr val="tx1"/>
                </a:solidFill>
              </a:rPr>
              <a:t> (a </a:t>
            </a:r>
            <a:r>
              <a:rPr lang="en-US" sz="3400" dirty="0" err="1">
                <a:solidFill>
                  <a:schemeClr val="tx1"/>
                </a:solidFill>
              </a:rPr>
              <a:t>több</a:t>
            </a:r>
            <a:r>
              <a:rPr lang="en-US" sz="3400" dirty="0">
                <a:solidFill>
                  <a:schemeClr val="tx1"/>
                </a:solidFill>
              </a:rPr>
              <a:t> </a:t>
            </a:r>
            <a:r>
              <a:rPr lang="en-US" sz="3400" dirty="0" err="1">
                <a:solidFill>
                  <a:schemeClr val="tx1"/>
                </a:solidFill>
              </a:rPr>
              <a:t>személyt</a:t>
            </a:r>
            <a:r>
              <a:rPr lang="en-US" sz="3400" dirty="0">
                <a:solidFill>
                  <a:schemeClr val="tx1"/>
                </a:solidFill>
              </a:rPr>
              <a:t> </a:t>
            </a:r>
            <a:r>
              <a:rPr lang="en-US" sz="3400" dirty="0" err="1">
                <a:solidFill>
                  <a:schemeClr val="tx1"/>
                </a:solidFill>
              </a:rPr>
              <a:t>érintő</a:t>
            </a:r>
            <a:r>
              <a:rPr lang="en-US" sz="3400" dirty="0">
                <a:solidFill>
                  <a:schemeClr val="tx1"/>
                </a:solidFill>
              </a:rPr>
              <a:t> </a:t>
            </a:r>
            <a:r>
              <a:rPr lang="en-US" sz="3400" dirty="0" err="1">
                <a:solidFill>
                  <a:schemeClr val="tx1"/>
                </a:solidFill>
              </a:rPr>
              <a:t>balesetek</a:t>
            </a:r>
            <a:r>
              <a:rPr lang="en-US" sz="3400" dirty="0">
                <a:solidFill>
                  <a:schemeClr val="tx1"/>
                </a:solidFill>
              </a:rPr>
              <a:t> </a:t>
            </a:r>
            <a:r>
              <a:rPr lang="en-US" sz="3400" dirty="0" err="1">
                <a:solidFill>
                  <a:schemeClr val="tx1"/>
                </a:solidFill>
              </a:rPr>
              <a:t>esetén</a:t>
            </a:r>
            <a:r>
              <a:rPr lang="en-US" sz="3400" dirty="0">
                <a:solidFill>
                  <a:schemeClr val="tx1"/>
                </a:solidFill>
              </a:rPr>
              <a:t> </a:t>
            </a:r>
            <a:r>
              <a:rPr lang="en-US" sz="3400" dirty="0" err="1">
                <a:solidFill>
                  <a:schemeClr val="tx1"/>
                </a:solidFill>
              </a:rPr>
              <a:t>kiemelendő</a:t>
            </a:r>
            <a:r>
              <a:rPr lang="en-US" sz="3400" dirty="0">
                <a:solidFill>
                  <a:schemeClr val="tx1"/>
                </a:solidFill>
              </a:rPr>
              <a:t> a </a:t>
            </a:r>
            <a:r>
              <a:rPr lang="en-US" sz="3400" dirty="0" err="1">
                <a:solidFill>
                  <a:schemeClr val="tx1"/>
                </a:solidFill>
              </a:rPr>
              <a:t>triázs</a:t>
            </a:r>
            <a:r>
              <a:rPr lang="en-US" sz="3400" dirty="0">
                <a:solidFill>
                  <a:schemeClr val="tx1"/>
                </a:solidFill>
              </a:rPr>
              <a:t> </a:t>
            </a:r>
            <a:r>
              <a:rPr lang="en-US" sz="3400" dirty="0" err="1">
                <a:solidFill>
                  <a:schemeClr val="tx1"/>
                </a:solidFill>
              </a:rPr>
              <a:t>szerepe</a:t>
            </a:r>
            <a:r>
              <a:rPr lang="en-US" sz="3400" dirty="0">
                <a:solidFill>
                  <a:schemeClr val="tx1"/>
                </a:solidFill>
              </a:rPr>
              <a:t>), a </a:t>
            </a:r>
            <a:r>
              <a:rPr lang="en-US" sz="3400" dirty="0" err="1">
                <a:solidFill>
                  <a:schemeClr val="tx1"/>
                </a:solidFill>
              </a:rPr>
              <a:t>balesetek</a:t>
            </a:r>
            <a:r>
              <a:rPr lang="en-US" sz="3400" dirty="0">
                <a:solidFill>
                  <a:schemeClr val="tx1"/>
                </a:solidFill>
              </a:rPr>
              <a:t> </a:t>
            </a:r>
            <a:r>
              <a:rPr lang="en-US" sz="3400" dirty="0" err="1">
                <a:solidFill>
                  <a:schemeClr val="tx1"/>
                </a:solidFill>
              </a:rPr>
              <a:t>tanulságai</a:t>
            </a:r>
            <a:r>
              <a:rPr lang="en-US" sz="3400" dirty="0">
                <a:solidFill>
                  <a:schemeClr val="tx1"/>
                </a:solidFill>
              </a:rPr>
              <a:t>. </a:t>
            </a:r>
            <a:endParaRPr lang="hu-HU" sz="3400" dirty="0">
              <a:solidFill>
                <a:schemeClr val="tx1"/>
              </a:solidFill>
            </a:endParaRPr>
          </a:p>
          <a:p>
            <a:endParaRPr lang="hu-H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0"/>
            <a:ext cx="9144000" cy="928670"/>
          </a:xfrm>
        </p:spPr>
        <p:txBody>
          <a:bodyPr>
            <a:normAutofit fontScale="90000"/>
          </a:bodyPr>
          <a:lstStyle/>
          <a:p>
            <a:r>
              <a:rPr lang="en-US" sz="3200" b="1" dirty="0" err="1" smtClean="0"/>
              <a:t>Általános</a:t>
            </a:r>
            <a:r>
              <a:rPr lang="en-US" sz="3200" b="1" dirty="0" smtClean="0"/>
              <a:t> </a:t>
            </a:r>
            <a:r>
              <a:rPr lang="en-US" sz="3200" b="1" dirty="0" err="1" smtClean="0"/>
              <a:t>szempontok</a:t>
            </a:r>
            <a:r>
              <a:rPr lang="en-US" sz="3200" b="1" dirty="0" smtClean="0"/>
              <a:t> </a:t>
            </a:r>
            <a:r>
              <a:rPr lang="en-US" sz="3200" b="1" dirty="0" err="1" smtClean="0"/>
              <a:t>az</a:t>
            </a:r>
            <a:r>
              <a:rPr lang="en-US" sz="3200" b="1" dirty="0" smtClean="0"/>
              <a:t> </a:t>
            </a:r>
            <a:r>
              <a:rPr lang="en-US" sz="3200" b="1" dirty="0" err="1" smtClean="0"/>
              <a:t>egészségügyi</a:t>
            </a:r>
            <a:r>
              <a:rPr lang="en-US" sz="3200" b="1" dirty="0" smtClean="0"/>
              <a:t> </a:t>
            </a:r>
            <a:r>
              <a:rPr lang="en-US" sz="3200" b="1" dirty="0" err="1" smtClean="0"/>
              <a:t>alkalmazásoknál</a:t>
            </a:r>
            <a:r>
              <a:rPr lang="hu-HU" sz="3200" b="1" dirty="0" smtClean="0"/>
              <a:t> tematika (melyik tétel melyik)</a:t>
            </a:r>
            <a:endParaRPr lang="hu-HU" sz="3200" dirty="0"/>
          </a:p>
        </p:txBody>
      </p:sp>
      <p:sp>
        <p:nvSpPr>
          <p:cNvPr id="3" name="Tartalom helye 2"/>
          <p:cNvSpPr>
            <a:spLocks noGrp="1"/>
          </p:cNvSpPr>
          <p:nvPr>
            <p:ph idx="1"/>
          </p:nvPr>
        </p:nvSpPr>
        <p:spPr>
          <a:xfrm>
            <a:off x="142844" y="714356"/>
            <a:ext cx="9001156" cy="5715016"/>
          </a:xfrm>
        </p:spPr>
        <p:txBody>
          <a:bodyPr>
            <a:noAutofit/>
          </a:bodyPr>
          <a:lstStyle/>
          <a:p>
            <a:pPr marL="0" indent="0">
              <a:lnSpc>
                <a:spcPts val="3120"/>
              </a:lnSpc>
            </a:pPr>
            <a:r>
              <a:rPr lang="hu-HU" sz="2600" dirty="0"/>
              <a:t>31</a:t>
            </a:r>
            <a:r>
              <a:rPr lang="hu-HU" sz="2600" dirty="0" smtClean="0"/>
              <a:t> =5.2.1.Az </a:t>
            </a:r>
            <a:r>
              <a:rPr lang="hu-HU" sz="2600" dirty="0"/>
              <a:t>egészségügyi alkalmazások területén bekövetkezett főbb sugárbalesetek, tanulságaik, a sugársérültek kezelésének lehetőségei </a:t>
            </a:r>
            <a:endParaRPr lang="hu-HU" sz="2600" dirty="0" smtClean="0"/>
          </a:p>
          <a:p>
            <a:pPr marL="0" indent="0">
              <a:lnSpc>
                <a:spcPts val="3120"/>
              </a:lnSpc>
            </a:pPr>
            <a:r>
              <a:rPr lang="hu-HU" sz="2600" dirty="0" smtClean="0"/>
              <a:t>46 =7.2.1.Ismertesse </a:t>
            </a:r>
            <a:r>
              <a:rPr lang="hu-HU" sz="2600" dirty="0"/>
              <a:t>az orvosi és állatorvosi röntgen munkahelyek tervezésekor használható nemzeti szabványokat  </a:t>
            </a:r>
            <a:r>
              <a:rPr lang="hu-HU" sz="2600" dirty="0" smtClean="0"/>
              <a:t> </a:t>
            </a:r>
          </a:p>
          <a:p>
            <a:pPr marL="0" indent="0">
              <a:lnSpc>
                <a:spcPts val="3120"/>
              </a:lnSpc>
            </a:pPr>
            <a:r>
              <a:rPr lang="hu-HU" sz="2600" dirty="0" smtClean="0"/>
              <a:t>47= </a:t>
            </a:r>
            <a:r>
              <a:rPr lang="hu-HU" sz="2600" dirty="0"/>
              <a:t>7.2.2.Ismertesse az orvosi izotóplaboratóriumok tervezésekor használható nemzeti szabványokat </a:t>
            </a:r>
            <a:endParaRPr lang="hu-HU" sz="2600" dirty="0" smtClean="0"/>
          </a:p>
          <a:p>
            <a:pPr marL="0" indent="0">
              <a:lnSpc>
                <a:spcPts val="3120"/>
              </a:lnSpc>
            </a:pPr>
            <a:r>
              <a:rPr lang="hu-HU" sz="2600" dirty="0"/>
              <a:t>66</a:t>
            </a:r>
            <a:r>
              <a:rPr lang="hu-HU" sz="2600" dirty="0" smtClean="0"/>
              <a:t> =13.1.2.Védőfalak </a:t>
            </a:r>
            <a:r>
              <a:rPr lang="hu-HU" sz="2600" dirty="0"/>
              <a:t>és árnyékolások méretezésének elvi alapjai </a:t>
            </a:r>
            <a:endParaRPr lang="hu-HU" sz="2600" dirty="0" smtClean="0"/>
          </a:p>
          <a:p>
            <a:pPr marL="0" indent="0">
              <a:lnSpc>
                <a:spcPts val="3120"/>
              </a:lnSpc>
            </a:pPr>
            <a:r>
              <a:rPr lang="hu-HU" sz="2600" dirty="0" smtClean="0"/>
              <a:t>71=  </a:t>
            </a:r>
            <a:r>
              <a:rPr lang="hu-HU" sz="2600" dirty="0"/>
              <a:t>14.1.1.A kibocsátás- és környezetellenőrzés eszközei és módszerei </a:t>
            </a:r>
            <a:endParaRPr lang="hu-HU" sz="2600" dirty="0" smtClean="0"/>
          </a:p>
          <a:p>
            <a:pPr marL="0" indent="0">
              <a:lnSpc>
                <a:spcPts val="3120"/>
              </a:lnSpc>
            </a:pPr>
            <a:r>
              <a:rPr lang="hu-HU" sz="2600" dirty="0" smtClean="0"/>
              <a:t>Részben említeni kell???????:  vajon mire gondolt a költő?????</a:t>
            </a:r>
          </a:p>
          <a:p>
            <a:pPr marL="0" indent="0">
              <a:lnSpc>
                <a:spcPts val="3120"/>
              </a:lnSpc>
            </a:pPr>
            <a:r>
              <a:rPr lang="hu-HU" sz="2600" dirty="0" smtClean="0"/>
              <a:t>61= </a:t>
            </a:r>
            <a:r>
              <a:rPr lang="hu-HU" sz="2600" dirty="0"/>
              <a:t>12.1.1.Biztonsági elemzések szükségessége, főbb módszertana </a:t>
            </a:r>
          </a:p>
          <a:p>
            <a:pPr marL="0" indent="0">
              <a:lnSpc>
                <a:spcPts val="3120"/>
              </a:lnSpc>
            </a:pPr>
            <a:r>
              <a:rPr lang="hu-HU" sz="2600" dirty="0" smtClean="0"/>
              <a:t>  62= </a:t>
            </a:r>
            <a:r>
              <a:rPr lang="hu-HU" sz="2600" dirty="0"/>
              <a:t>12.1.2.Optimálási </a:t>
            </a:r>
            <a:r>
              <a:rPr lang="hu-HU" sz="2600" dirty="0" smtClean="0"/>
              <a:t>alapelvek</a:t>
            </a:r>
            <a:endParaRPr lang="hu-HU" sz="2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0" y="0"/>
            <a:ext cx="9144000" cy="6643710"/>
          </a:xfrm>
        </p:spPr>
        <p:txBody>
          <a:bodyPr>
            <a:normAutofit fontScale="77500" lnSpcReduction="20000"/>
          </a:bodyPr>
          <a:lstStyle/>
          <a:p>
            <a:r>
              <a:rPr lang="hu-HU" dirty="0"/>
              <a:t>E8: Milyen szintű izotóplaboratóriumokban kell a radioaktív szennyvizet az inaktívtól elkülönített csatornahálózattal gyűjteni az MSZ 62-7:2017 szabvány szerint?  </a:t>
            </a:r>
            <a:endParaRPr lang="hu-HU" dirty="0" smtClean="0"/>
          </a:p>
          <a:p>
            <a:r>
              <a:rPr lang="hu-HU" dirty="0" smtClean="0"/>
              <a:t> </a:t>
            </a:r>
            <a:r>
              <a:rPr lang="hu-HU" dirty="0"/>
              <a:t>a.</a:t>
            </a:r>
            <a:r>
              <a:rPr lang="hu-HU" dirty="0" smtClean="0"/>
              <a:t> </a:t>
            </a:r>
            <a:r>
              <a:rPr lang="hu-HU" dirty="0" err="1"/>
              <a:t>radiojód-terápiás</a:t>
            </a:r>
            <a:r>
              <a:rPr lang="hu-HU" dirty="0"/>
              <a:t> kórtermekben  </a:t>
            </a:r>
            <a:endParaRPr lang="hu-HU" dirty="0" smtClean="0"/>
          </a:p>
          <a:p>
            <a:r>
              <a:rPr lang="hu-HU" dirty="0" smtClean="0"/>
              <a:t> </a:t>
            </a:r>
            <a:r>
              <a:rPr lang="hu-HU" dirty="0"/>
              <a:t>b.</a:t>
            </a:r>
            <a:r>
              <a:rPr lang="hu-HU" dirty="0" smtClean="0"/>
              <a:t> </a:t>
            </a:r>
            <a:r>
              <a:rPr lang="hu-HU" dirty="0" err="1"/>
              <a:t>radiojód-terápiás</a:t>
            </a:r>
            <a:r>
              <a:rPr lang="hu-HU" dirty="0"/>
              <a:t> kórtermekben, valamint az A-szintű laboratóriumokban  </a:t>
            </a:r>
            <a:r>
              <a:rPr lang="hu-HU" dirty="0" smtClean="0"/>
              <a:t> </a:t>
            </a:r>
          </a:p>
          <a:p>
            <a:r>
              <a:rPr lang="hu-HU" u="sng" dirty="0" smtClean="0"/>
              <a:t>c</a:t>
            </a:r>
            <a:r>
              <a:rPr lang="hu-HU" u="sng" dirty="0"/>
              <a:t>.</a:t>
            </a:r>
            <a:r>
              <a:rPr lang="hu-HU" u="sng" dirty="0" smtClean="0"/>
              <a:t> </a:t>
            </a:r>
            <a:r>
              <a:rPr lang="hu-HU" u="sng" dirty="0" err="1"/>
              <a:t>radiojód-terápiás</a:t>
            </a:r>
            <a:r>
              <a:rPr lang="hu-HU" u="sng" dirty="0"/>
              <a:t> kórtermekben, valamint az A- és </a:t>
            </a:r>
            <a:r>
              <a:rPr lang="hu-HU" u="sng" dirty="0" err="1"/>
              <a:t>B-szintű</a:t>
            </a:r>
            <a:r>
              <a:rPr lang="hu-HU" u="sng" dirty="0"/>
              <a:t> laboratóriumokban </a:t>
            </a:r>
            <a:endParaRPr lang="hu-HU" u="sng" dirty="0" smtClean="0"/>
          </a:p>
          <a:p>
            <a:r>
              <a:rPr lang="hu-HU" dirty="0" err="1" smtClean="0"/>
              <a:t>d.semmi</a:t>
            </a:r>
            <a:endParaRPr lang="hu-HU" dirty="0" smtClean="0"/>
          </a:p>
          <a:p>
            <a:endParaRPr lang="hu-HU" dirty="0" smtClean="0"/>
          </a:p>
          <a:p>
            <a:r>
              <a:rPr lang="hu-HU" dirty="0"/>
              <a:t>E12: Mobil kórtermi röntgenberendezés alkalmazása esetén az olyan beteg, akin ugyan nem történik röntgenvizsgálat, de az alkalmazás helyének közeléből nem távolítható el, milyen dóziskorlátozás alá esik? </a:t>
            </a:r>
            <a:endParaRPr lang="hu-HU" dirty="0" smtClean="0"/>
          </a:p>
          <a:p>
            <a:r>
              <a:rPr lang="hu-HU" u="sng" dirty="0" smtClean="0"/>
              <a:t> b</a:t>
            </a:r>
            <a:r>
              <a:rPr lang="hu-HU" u="sng" dirty="0"/>
              <a:t>.</a:t>
            </a:r>
            <a:r>
              <a:rPr lang="hu-HU" u="sng" dirty="0" smtClean="0"/>
              <a:t> </a:t>
            </a:r>
            <a:r>
              <a:rPr lang="hu-HU" u="sng" dirty="0"/>
              <a:t>a lakosságra </a:t>
            </a:r>
            <a:r>
              <a:rPr lang="hu-HU" u="sng" dirty="0" smtClean="0"/>
              <a:t>érvényes (csak a </a:t>
            </a:r>
            <a:r>
              <a:rPr lang="hu-HU" u="sng" dirty="0" err="1" smtClean="0"/>
              <a:t>mobli</a:t>
            </a:r>
            <a:r>
              <a:rPr lang="hu-HU" u="sng" dirty="0" smtClean="0"/>
              <a:t> </a:t>
            </a:r>
            <a:r>
              <a:rPr lang="hu-HU" u="sng" dirty="0" err="1" smtClean="0"/>
              <a:t>rtg</a:t>
            </a:r>
            <a:r>
              <a:rPr lang="hu-HU" u="sng" dirty="0" smtClean="0"/>
              <a:t>. mert felügyelt terület)</a:t>
            </a:r>
          </a:p>
          <a:p>
            <a:r>
              <a:rPr lang="hu-HU" dirty="0" smtClean="0"/>
              <a:t> c</a:t>
            </a:r>
            <a:r>
              <a:rPr lang="hu-HU" dirty="0"/>
              <a:t>.</a:t>
            </a:r>
            <a:r>
              <a:rPr lang="hu-HU" dirty="0" smtClean="0"/>
              <a:t> </a:t>
            </a:r>
            <a:r>
              <a:rPr lang="hu-HU" dirty="0"/>
              <a:t>nincs az ilyen esetekre megállapított dóziskorlát  </a:t>
            </a:r>
            <a:endParaRPr lang="hu-HU" dirty="0" smtClean="0"/>
          </a:p>
          <a:p>
            <a:r>
              <a:rPr lang="hu-HU" dirty="0" smtClean="0"/>
              <a:t> </a:t>
            </a:r>
            <a:r>
              <a:rPr lang="hu-HU" dirty="0"/>
              <a:t>d.</a:t>
            </a:r>
            <a:r>
              <a:rPr lang="hu-HU" dirty="0" smtClean="0"/>
              <a:t> </a:t>
            </a:r>
            <a:r>
              <a:rPr lang="hu-HU" dirty="0"/>
              <a:t>az egyén beleegyezése esetén nem kell dóziskorlátot alkalmazni  </a:t>
            </a:r>
            <a:endParaRPr lang="hu-HU" dirty="0" smtClean="0"/>
          </a:p>
          <a:p>
            <a:r>
              <a:rPr lang="hu-HU" dirty="0" smtClean="0"/>
              <a:t> </a:t>
            </a:r>
            <a:r>
              <a:rPr lang="hu-HU" dirty="0"/>
              <a:t>a</a:t>
            </a:r>
            <a:r>
              <a:rPr lang="hu-HU" dirty="0" smtClean="0"/>
              <a:t>.  a </a:t>
            </a:r>
            <a:r>
              <a:rPr lang="hu-HU" dirty="0"/>
              <a:t>munkavállalókra </a:t>
            </a:r>
            <a:r>
              <a:rPr lang="hu-HU" dirty="0" smtClean="0"/>
              <a:t>érvényes</a:t>
            </a:r>
            <a:endParaRPr lang="hu-H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214346" y="0"/>
            <a:ext cx="9358346" cy="1143000"/>
          </a:xfrm>
        </p:spPr>
        <p:txBody>
          <a:bodyPr>
            <a:noAutofit/>
          </a:bodyPr>
          <a:lstStyle/>
          <a:p>
            <a:pPr lvl="0"/>
            <a:r>
              <a:rPr lang="en-US" sz="1800" dirty="0" smtClean="0">
                <a:solidFill>
                  <a:schemeClr val="tx1"/>
                </a:solidFill>
              </a:rPr>
              <a:t>a </a:t>
            </a:r>
            <a:r>
              <a:rPr lang="en-US" sz="1800" dirty="0" err="1" smtClean="0">
                <a:solidFill>
                  <a:schemeClr val="tx1"/>
                </a:solidFill>
              </a:rPr>
              <a:t>páciensek</a:t>
            </a:r>
            <a:r>
              <a:rPr lang="en-US" sz="1800" dirty="0" smtClean="0">
                <a:solidFill>
                  <a:schemeClr val="tx1"/>
                </a:solidFill>
              </a:rPr>
              <a:t>, a </a:t>
            </a:r>
            <a:r>
              <a:rPr lang="en-US" sz="1800" dirty="0" err="1" smtClean="0">
                <a:solidFill>
                  <a:schemeClr val="tx1"/>
                </a:solidFill>
              </a:rPr>
              <a:t>személyzet</a:t>
            </a:r>
            <a:r>
              <a:rPr lang="en-US" sz="1800" dirty="0" smtClean="0">
                <a:solidFill>
                  <a:schemeClr val="tx1"/>
                </a:solidFill>
              </a:rPr>
              <a:t> </a:t>
            </a:r>
            <a:r>
              <a:rPr lang="en-US" sz="1800" dirty="0" err="1" smtClean="0">
                <a:solidFill>
                  <a:schemeClr val="tx1"/>
                </a:solidFill>
              </a:rPr>
              <a:t>és</a:t>
            </a:r>
            <a:r>
              <a:rPr lang="en-US" sz="1800" dirty="0" smtClean="0">
                <a:solidFill>
                  <a:schemeClr val="tx1"/>
                </a:solidFill>
              </a:rPr>
              <a:t> a </a:t>
            </a:r>
            <a:r>
              <a:rPr lang="en-US" sz="1800" dirty="0" err="1" smtClean="0">
                <a:solidFill>
                  <a:schemeClr val="tx1"/>
                </a:solidFill>
              </a:rPr>
              <a:t>segítők</a:t>
            </a:r>
            <a:r>
              <a:rPr lang="en-US" sz="1800" dirty="0" smtClean="0">
                <a:solidFill>
                  <a:schemeClr val="tx1"/>
                </a:solidFill>
              </a:rPr>
              <a:t> </a:t>
            </a:r>
            <a:r>
              <a:rPr lang="en-US" sz="1800" dirty="0" err="1" smtClean="0">
                <a:solidFill>
                  <a:schemeClr val="tx1"/>
                </a:solidFill>
              </a:rPr>
              <a:t>együttes</a:t>
            </a:r>
            <a:r>
              <a:rPr lang="en-US" sz="1800" dirty="0" smtClean="0">
                <a:solidFill>
                  <a:schemeClr val="tx1"/>
                </a:solidFill>
              </a:rPr>
              <a:t> </a:t>
            </a:r>
            <a:r>
              <a:rPr lang="en-US" sz="1800" dirty="0" err="1" smtClean="0">
                <a:solidFill>
                  <a:schemeClr val="tx1"/>
                </a:solidFill>
              </a:rPr>
              <a:t>sugárvédelme</a:t>
            </a:r>
            <a:r>
              <a:rPr lang="en-US" sz="1800" dirty="0" smtClean="0">
                <a:solidFill>
                  <a:schemeClr val="tx1"/>
                </a:solidFill>
              </a:rPr>
              <a:t>, </a:t>
            </a:r>
            <a:r>
              <a:rPr lang="en-US" sz="1800" dirty="0" err="1" smtClean="0">
                <a:solidFill>
                  <a:schemeClr val="tx1"/>
                </a:solidFill>
              </a:rPr>
              <a:t>személyi</a:t>
            </a:r>
            <a:r>
              <a:rPr lang="en-US" sz="1800" dirty="0" smtClean="0">
                <a:solidFill>
                  <a:schemeClr val="tx1"/>
                </a:solidFill>
              </a:rPr>
              <a:t> </a:t>
            </a:r>
            <a:r>
              <a:rPr lang="en-US" sz="1800" dirty="0" err="1" smtClean="0">
                <a:solidFill>
                  <a:schemeClr val="tx1"/>
                </a:solidFill>
              </a:rPr>
              <a:t>és</a:t>
            </a:r>
            <a:r>
              <a:rPr lang="en-US" sz="1800" dirty="0" smtClean="0">
                <a:solidFill>
                  <a:schemeClr val="tx1"/>
                </a:solidFill>
              </a:rPr>
              <a:t> </a:t>
            </a:r>
            <a:r>
              <a:rPr lang="en-US" sz="1800" dirty="0" err="1" smtClean="0">
                <a:solidFill>
                  <a:schemeClr val="tx1"/>
                </a:solidFill>
              </a:rPr>
              <a:t>tárgyi</a:t>
            </a:r>
            <a:r>
              <a:rPr lang="en-US" sz="1800" dirty="0" smtClean="0">
                <a:solidFill>
                  <a:schemeClr val="tx1"/>
                </a:solidFill>
              </a:rPr>
              <a:t> </a:t>
            </a:r>
            <a:r>
              <a:rPr lang="en-US" sz="1800" dirty="0" err="1" smtClean="0">
                <a:solidFill>
                  <a:schemeClr val="tx1"/>
                </a:solidFill>
              </a:rPr>
              <a:t>feltételek</a:t>
            </a:r>
            <a:r>
              <a:rPr lang="en-US" sz="1800" dirty="0" smtClean="0">
                <a:solidFill>
                  <a:schemeClr val="tx1"/>
                </a:solidFill>
              </a:rPr>
              <a:t> (</a:t>
            </a:r>
            <a:r>
              <a:rPr lang="en-US" sz="1800" dirty="0" err="1" smtClean="0">
                <a:solidFill>
                  <a:schemeClr val="tx1"/>
                </a:solidFill>
              </a:rPr>
              <a:t>kiemelve</a:t>
            </a:r>
            <a:r>
              <a:rPr lang="en-US" sz="1800" dirty="0" smtClean="0">
                <a:solidFill>
                  <a:schemeClr val="tx1"/>
                </a:solidFill>
              </a:rPr>
              <a:t> a 21/2018. (VII. 9.) EMMI </a:t>
            </a:r>
            <a:r>
              <a:rPr lang="en-US" sz="1800" dirty="0" err="1" smtClean="0">
                <a:solidFill>
                  <a:schemeClr val="tx1"/>
                </a:solidFill>
              </a:rPr>
              <a:t>rendeletben</a:t>
            </a:r>
            <a:r>
              <a:rPr lang="en-US" sz="1800" dirty="0" smtClean="0">
                <a:solidFill>
                  <a:schemeClr val="tx1"/>
                </a:solidFill>
              </a:rPr>
              <a:t> a </a:t>
            </a:r>
            <a:r>
              <a:rPr lang="en-US" sz="1800" dirty="0" err="1" smtClean="0">
                <a:solidFill>
                  <a:schemeClr val="tx1"/>
                </a:solidFill>
              </a:rPr>
              <a:t>segítőkre</a:t>
            </a:r>
            <a:r>
              <a:rPr lang="en-US" sz="1800" dirty="0" smtClean="0">
                <a:solidFill>
                  <a:schemeClr val="tx1"/>
                </a:solidFill>
              </a:rPr>
              <a:t> </a:t>
            </a:r>
            <a:r>
              <a:rPr lang="en-US" sz="1800" dirty="0" err="1" smtClean="0">
                <a:solidFill>
                  <a:schemeClr val="tx1"/>
                </a:solidFill>
              </a:rPr>
              <a:t>vonatkozó</a:t>
            </a:r>
            <a:r>
              <a:rPr lang="en-US" sz="1800" dirty="0" smtClean="0">
                <a:solidFill>
                  <a:schemeClr val="tx1"/>
                </a:solidFill>
              </a:rPr>
              <a:t> </a:t>
            </a:r>
            <a:r>
              <a:rPr lang="en-US" sz="1800" dirty="0" err="1" smtClean="0">
                <a:solidFill>
                  <a:schemeClr val="tx1"/>
                </a:solidFill>
              </a:rPr>
              <a:t>előírásokat</a:t>
            </a:r>
            <a:r>
              <a:rPr lang="en-US" sz="1800" dirty="0" smtClean="0">
                <a:solidFill>
                  <a:schemeClr val="tx1"/>
                </a:solidFill>
              </a:rPr>
              <a:t>, </a:t>
            </a:r>
            <a:r>
              <a:rPr lang="en-US" sz="1800" dirty="0" err="1" smtClean="0">
                <a:solidFill>
                  <a:schemeClr val="tx1"/>
                </a:solidFill>
              </a:rPr>
              <a:t>személyzet</a:t>
            </a:r>
            <a:r>
              <a:rPr lang="hu-HU" sz="1800" dirty="0" smtClean="0">
                <a:solidFill>
                  <a:schemeClr val="tx1"/>
                </a:solidFill>
              </a:rPr>
              <a:t> </a:t>
            </a:r>
            <a:r>
              <a:rPr lang="en-US" sz="1800" dirty="0" err="1" smtClean="0">
                <a:solidFill>
                  <a:schemeClr val="tx1"/>
                </a:solidFill>
              </a:rPr>
              <a:t>segítők</a:t>
            </a:r>
            <a:r>
              <a:rPr lang="en-US" sz="1800" dirty="0" smtClean="0">
                <a:solidFill>
                  <a:schemeClr val="tx1"/>
                </a:solidFill>
              </a:rPr>
              <a:t> </a:t>
            </a:r>
            <a:r>
              <a:rPr lang="en-US" sz="1800" dirty="0" err="1" smtClean="0">
                <a:solidFill>
                  <a:schemeClr val="tx1"/>
                </a:solidFill>
              </a:rPr>
              <a:t>bevonásának</a:t>
            </a:r>
            <a:r>
              <a:rPr lang="en-US" sz="1800" dirty="0" smtClean="0">
                <a:solidFill>
                  <a:schemeClr val="tx1"/>
                </a:solidFill>
              </a:rPr>
              <a:t> </a:t>
            </a:r>
            <a:r>
              <a:rPr lang="en-US" sz="1800" dirty="0" err="1" smtClean="0">
                <a:solidFill>
                  <a:schemeClr val="tx1"/>
                </a:solidFill>
              </a:rPr>
              <a:t>lehetőségét</a:t>
            </a:r>
            <a:r>
              <a:rPr lang="en-US" sz="1800" dirty="0" smtClean="0">
                <a:solidFill>
                  <a:schemeClr val="tx1"/>
                </a:solidFill>
              </a:rPr>
              <a:t>, </a:t>
            </a:r>
            <a:r>
              <a:rPr lang="en-US" sz="1800" dirty="0" err="1" smtClean="0">
                <a:solidFill>
                  <a:schemeClr val="tx1"/>
                </a:solidFill>
              </a:rPr>
              <a:t>valamint</a:t>
            </a:r>
            <a:r>
              <a:rPr lang="en-US" sz="1800" dirty="0" smtClean="0">
                <a:solidFill>
                  <a:schemeClr val="tx1"/>
                </a:solidFill>
              </a:rPr>
              <a:t> </a:t>
            </a:r>
            <a:r>
              <a:rPr lang="en-US" sz="1800" dirty="0" err="1" smtClean="0">
                <a:solidFill>
                  <a:schemeClr val="tx1"/>
                </a:solidFill>
              </a:rPr>
              <a:t>az</a:t>
            </a:r>
            <a:r>
              <a:rPr lang="en-US" sz="1800" dirty="0" smtClean="0">
                <a:solidFill>
                  <a:schemeClr val="tx1"/>
                </a:solidFill>
              </a:rPr>
              <a:t> </a:t>
            </a:r>
            <a:r>
              <a:rPr lang="en-US" sz="1800" dirty="0" err="1" smtClean="0">
                <a:solidFill>
                  <a:schemeClr val="tx1"/>
                </a:solidFill>
              </a:rPr>
              <a:t>ehhez</a:t>
            </a:r>
            <a:r>
              <a:rPr lang="en-US" sz="1800" dirty="0" smtClean="0">
                <a:solidFill>
                  <a:schemeClr val="tx1"/>
                </a:solidFill>
              </a:rPr>
              <a:t> </a:t>
            </a:r>
            <a:r>
              <a:rPr lang="en-US" sz="1800" dirty="0" err="1" smtClean="0">
                <a:solidFill>
                  <a:schemeClr val="tx1"/>
                </a:solidFill>
              </a:rPr>
              <a:t>kapcsolódó</a:t>
            </a:r>
            <a:r>
              <a:rPr lang="en-US" sz="1800" dirty="0" smtClean="0">
                <a:solidFill>
                  <a:schemeClr val="tx1"/>
                </a:solidFill>
              </a:rPr>
              <a:t> </a:t>
            </a:r>
            <a:r>
              <a:rPr lang="en-US" sz="1800" dirty="0" err="1" smtClean="0">
                <a:solidFill>
                  <a:schemeClr val="tx1"/>
                </a:solidFill>
              </a:rPr>
              <a:t>adminisztratív</a:t>
            </a:r>
            <a:r>
              <a:rPr lang="en-US" sz="1800" dirty="0" smtClean="0">
                <a:solidFill>
                  <a:schemeClr val="tx1"/>
                </a:solidFill>
              </a:rPr>
              <a:t> </a:t>
            </a:r>
            <a:r>
              <a:rPr lang="en-US" sz="1800" dirty="0" err="1" smtClean="0">
                <a:solidFill>
                  <a:schemeClr val="tx1"/>
                </a:solidFill>
              </a:rPr>
              <a:t>feladatokat</a:t>
            </a:r>
            <a:r>
              <a:rPr lang="en-US" sz="1800" dirty="0" smtClean="0">
                <a:solidFill>
                  <a:schemeClr val="tx1"/>
                </a:solidFill>
              </a:rPr>
              <a:t>); </a:t>
            </a:r>
            <a:r>
              <a:rPr lang="hu-HU" sz="1800" dirty="0" smtClean="0">
                <a:solidFill>
                  <a:schemeClr val="tx1"/>
                </a:solidFill>
              </a:rPr>
              <a:t/>
            </a:r>
            <a:br>
              <a:rPr lang="hu-HU" sz="1800" dirty="0" smtClean="0">
                <a:solidFill>
                  <a:schemeClr val="tx1"/>
                </a:solidFill>
              </a:rPr>
            </a:br>
            <a:endParaRPr lang="hu-HU" sz="1800" dirty="0"/>
          </a:p>
        </p:txBody>
      </p:sp>
      <p:sp>
        <p:nvSpPr>
          <p:cNvPr id="3" name="Tartalom helye 2"/>
          <p:cNvSpPr>
            <a:spLocks noGrp="1"/>
          </p:cNvSpPr>
          <p:nvPr>
            <p:ph idx="1"/>
          </p:nvPr>
        </p:nvSpPr>
        <p:spPr>
          <a:xfrm>
            <a:off x="0" y="1000108"/>
            <a:ext cx="9144000" cy="5572140"/>
          </a:xfrm>
        </p:spPr>
        <p:txBody>
          <a:bodyPr>
            <a:noAutofit/>
          </a:bodyPr>
          <a:lstStyle/>
          <a:p>
            <a:pPr marL="0" indent="0"/>
            <a:r>
              <a:rPr lang="hu-HU" sz="2100" dirty="0" smtClean="0"/>
              <a:t>Ez nem tartozik az OAH feladat körébe, csak úgy piszkálnak bele hogy az </a:t>
            </a:r>
            <a:r>
              <a:rPr lang="hu-HU" sz="2100" dirty="0" err="1" smtClean="0"/>
              <a:t>SL-be</a:t>
            </a:r>
            <a:r>
              <a:rPr lang="hu-HU" sz="2100" dirty="0" smtClean="0"/>
              <a:t> bele írattatják a szakértővel és utána számon kérik</a:t>
            </a:r>
          </a:p>
          <a:p>
            <a:pPr marL="0" indent="0"/>
            <a:r>
              <a:rPr lang="hu-HU" sz="2100" dirty="0" smtClean="0"/>
              <a:t>21/2018 EMMI rendelet alá tartozik</a:t>
            </a:r>
          </a:p>
          <a:p>
            <a:pPr marL="0" indent="0"/>
            <a:r>
              <a:rPr lang="hu-HU" sz="2100" dirty="0" smtClean="0"/>
              <a:t>A segítők orvosi sugárterhelésnek vannak kitéve: </a:t>
            </a:r>
            <a:r>
              <a:rPr lang="hu-HU" sz="2100" dirty="0" err="1" smtClean="0"/>
              <a:t>pl</a:t>
            </a:r>
            <a:r>
              <a:rPr lang="hu-HU" sz="2100" dirty="0" smtClean="0"/>
              <a:t>: A </a:t>
            </a:r>
            <a:r>
              <a:rPr lang="hu-HU" sz="2100" dirty="0"/>
              <a:t>terápiás szobában fekvő betegek nem lakossági dózist szenvednek el, A szomszédos ágyon fekvő betegre nem vonatkoznak a SVR</a:t>
            </a:r>
            <a:r>
              <a:rPr lang="hu-HU" sz="2100" dirty="0" smtClean="0"/>
              <a:t>. szerinti </a:t>
            </a:r>
            <a:r>
              <a:rPr lang="hu-HU" sz="2100" dirty="0"/>
              <a:t>lakosságra vonatkozó előírások. (EUR direktíva 1 </a:t>
            </a:r>
            <a:r>
              <a:rPr lang="hu-HU" sz="2100" dirty="0" smtClean="0"/>
              <a:t>cikk kezeléssel járó sugárzást szenvednek el ami orvosi </a:t>
            </a:r>
            <a:r>
              <a:rPr lang="hu-HU" sz="2100" dirty="0" err="1" smtClean="0"/>
              <a:t>st</a:t>
            </a:r>
            <a:r>
              <a:rPr lang="hu-HU" sz="2100" dirty="0" smtClean="0"/>
              <a:t>.)</a:t>
            </a:r>
          </a:p>
          <a:p>
            <a:pPr marL="0" indent="0"/>
            <a:r>
              <a:rPr lang="hu-HU" sz="2100" dirty="0" smtClean="0"/>
              <a:t>Nincsenek korlátok csak irányadó szintek (NNK weboldalán)</a:t>
            </a:r>
          </a:p>
          <a:p>
            <a:pPr marL="0" indent="0"/>
            <a:r>
              <a:rPr lang="hu-HU" sz="2100" dirty="0" smtClean="0"/>
              <a:t>Adminisztratív feladatok: tájékoztatás, várandósok szoptatók lehetőség szerinti tiltása. (21/2018 EMMI rend is van mellékeket tájékoztató de az a PÁCIENSÉ)</a:t>
            </a:r>
          </a:p>
          <a:p>
            <a:pPr marL="0" indent="0"/>
            <a:r>
              <a:rPr lang="hu-HU" sz="2100" dirty="0" smtClean="0"/>
              <a:t>Tárgyi feltételek: szakértő írja elő, elvileg szabvány szerint de ettől eltérhet azzal az indokkal hogy más módon is teljesül az SVR előírása. TEHÁT A SZABVÁNY NEM KÖTELEZŐ? NEM IGAZ HOGY mindent szabvány szerint kell csinálni. Lehet külföldi szabványokat is alkalmazni. Az OAH-nak csak külön eljáráson belül van joga felülbírálni a szakértői megállapításokat. (pl. bírósági eljárás során)</a:t>
            </a:r>
          </a:p>
          <a:p>
            <a:pPr marL="0" indent="0"/>
            <a:r>
              <a:rPr lang="hu-HU" sz="2100" dirty="0" smtClean="0"/>
              <a:t>Személyzet védelme az OAH hatásköre alá tartozik ezt az SL tervezi meg a lényeg hogy az SVR előírása teljesüljön)</a:t>
            </a:r>
          </a:p>
          <a:p>
            <a:endParaRPr lang="hu-HU" sz="21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28596" y="0"/>
            <a:ext cx="8229600" cy="928670"/>
          </a:xfrm>
        </p:spPr>
        <p:txBody>
          <a:bodyPr>
            <a:normAutofit fontScale="90000"/>
          </a:bodyPr>
          <a:lstStyle/>
          <a:p>
            <a:r>
              <a:rPr lang="hu-HU" dirty="0" smtClean="0">
                <a:latin typeface="+mn-lt"/>
                <a:cs typeface="Times New Roman" pitchFamily="18" charset="0"/>
              </a:rPr>
              <a:t>Izotópos beteg elbocsátási kritérium</a:t>
            </a:r>
            <a:endParaRPr lang="hu-HU" dirty="0">
              <a:latin typeface="+mn-lt"/>
              <a:cs typeface="Times New Roman" pitchFamily="18" charset="0"/>
            </a:endParaRPr>
          </a:p>
        </p:txBody>
      </p:sp>
      <p:sp>
        <p:nvSpPr>
          <p:cNvPr id="44033" name="Rectangle 1"/>
          <p:cNvSpPr>
            <a:spLocks noChangeArrowheads="1"/>
          </p:cNvSpPr>
          <p:nvPr/>
        </p:nvSpPr>
        <p:spPr bwMode="auto">
          <a:xfrm>
            <a:off x="0" y="714356"/>
            <a:ext cx="9144000" cy="64215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14300" algn="l" defTabSz="914400" rtl="0" eaLnBrk="1" fontAlgn="base" latinLnBrk="0" hangingPunct="1">
              <a:lnSpc>
                <a:spcPct val="100000"/>
              </a:lnSpc>
              <a:spcBef>
                <a:spcPct val="0"/>
              </a:spcBef>
              <a:spcAft>
                <a:spcPct val="0"/>
              </a:spcAft>
              <a:buClrTx/>
              <a:buSzTx/>
              <a:buFontTx/>
              <a:buNone/>
              <a:tabLst/>
            </a:pPr>
            <a:r>
              <a:rPr kumimoji="0" lang="hu-HU" sz="1600" b="1" i="0" u="none" strike="noStrike" cap="none" normalizeH="0" baseline="0" dirty="0" smtClean="0">
                <a:ln>
                  <a:noFill/>
                </a:ln>
                <a:solidFill>
                  <a:srgbClr val="000000"/>
                </a:solidFill>
                <a:effectLst/>
                <a:ea typeface="Times New Roman" pitchFamily="18" charset="0"/>
                <a:cs typeface="Times New Roman" pitchFamily="18" charset="0"/>
              </a:rPr>
              <a:t>21/2018. (VII. 9.) EMMI rendelet</a:t>
            </a:r>
            <a:endParaRPr kumimoji="0" lang="hu-HU" sz="1600" b="0" i="0" u="none" strike="noStrike" cap="none" normalizeH="0" baseline="0" dirty="0" smtClean="0">
              <a:ln>
                <a:noFill/>
              </a:ln>
              <a:solidFill>
                <a:schemeClr val="tx1"/>
              </a:solidFill>
              <a:effectLst/>
              <a:ea typeface="Times New Roman" pitchFamily="18" charset="0"/>
              <a:cs typeface="Times New Roman" pitchFamily="18" charset="0"/>
            </a:endParaRPr>
          </a:p>
          <a:p>
            <a:pPr marL="0" marR="0" lvl="0" indent="114300" algn="l" defTabSz="914400" rtl="0" eaLnBrk="0" fontAlgn="base" latinLnBrk="0" hangingPunct="0">
              <a:lnSpc>
                <a:spcPct val="100000"/>
              </a:lnSpc>
              <a:spcBef>
                <a:spcPct val="0"/>
              </a:spcBef>
              <a:spcAft>
                <a:spcPct val="0"/>
              </a:spcAft>
              <a:buClrTx/>
              <a:buSzTx/>
              <a:buFontTx/>
              <a:buNone/>
              <a:tabLst/>
            </a:pPr>
            <a:r>
              <a:rPr kumimoji="0" lang="hu-HU" sz="1600" b="1" i="0" u="none" strike="noStrike" cap="none" normalizeH="0" baseline="0" dirty="0" smtClean="0">
                <a:ln>
                  <a:noFill/>
                </a:ln>
                <a:solidFill>
                  <a:srgbClr val="000000"/>
                </a:solidFill>
                <a:effectLst/>
                <a:ea typeface="Times New Roman" pitchFamily="18" charset="0"/>
                <a:cs typeface="Times New Roman" pitchFamily="18" charset="0"/>
              </a:rPr>
              <a:t>14. A nyitott radioaktív izotóppal végzett vizsgálatokra és kezelésekre vonatkozó elbocsátási feltételek és a zárt sugárforrások tartós beültetésére alkalmazandó szabályok</a:t>
            </a:r>
            <a:endParaRPr kumimoji="0" lang="hu-HU" sz="1600" b="0" i="0" u="none" strike="noStrike" cap="none" normalizeH="0" baseline="0" dirty="0" smtClean="0">
              <a:ln>
                <a:noFill/>
              </a:ln>
              <a:solidFill>
                <a:schemeClr val="tx1"/>
              </a:solidFill>
              <a:effectLst/>
              <a:ea typeface="Times New Roman" pitchFamily="18" charset="0"/>
              <a:cs typeface="Times New Roman" pitchFamily="18" charset="0"/>
            </a:endParaRPr>
          </a:p>
          <a:p>
            <a:pPr marL="0" marR="0" lvl="0" indent="114300" algn="l" defTabSz="914400" rtl="0" eaLnBrk="0" fontAlgn="base" latinLnBrk="0" hangingPunct="0">
              <a:lnSpc>
                <a:spcPct val="100000"/>
              </a:lnSpc>
              <a:spcBef>
                <a:spcPct val="0"/>
              </a:spcBef>
              <a:spcAft>
                <a:spcPct val="0"/>
              </a:spcAft>
              <a:buClrTx/>
              <a:buSzTx/>
              <a:buFontTx/>
              <a:buNone/>
              <a:tabLst/>
            </a:pPr>
            <a:r>
              <a:rPr kumimoji="0" lang="hu-HU" sz="1600" b="1" i="0" u="none" strike="noStrike" cap="none" normalizeH="0" baseline="0" dirty="0" smtClean="0">
                <a:ln>
                  <a:noFill/>
                </a:ln>
                <a:solidFill>
                  <a:srgbClr val="000000"/>
                </a:solidFill>
                <a:effectLst/>
                <a:ea typeface="Times New Roman" pitchFamily="18" charset="0"/>
                <a:cs typeface="Times New Roman" pitchFamily="18" charset="0"/>
              </a:rPr>
              <a:t>24. §</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(1) Nyitott sugárforrásokkal végzett vizsgálatot vagy terápiát követően nem bocsátható el a beteg, amíg a radioaktív anyag a szervezetében olyan mértékű, hogy az várhatóan a környezetében tartózkodók </a:t>
            </a:r>
            <a:r>
              <a:rPr kumimoji="0" lang="hu-HU" sz="1600" b="1" i="0" u="none" strike="noStrike" cap="none" normalizeH="0" baseline="0" dirty="0" smtClean="0">
                <a:ln>
                  <a:noFill/>
                </a:ln>
                <a:solidFill>
                  <a:srgbClr val="000000"/>
                </a:solidFill>
                <a:effectLst/>
                <a:ea typeface="Times New Roman" pitchFamily="18" charset="0"/>
                <a:cs typeface="Times New Roman" pitchFamily="18" charset="0"/>
              </a:rPr>
              <a:t>30 </a:t>
            </a:r>
            <a:r>
              <a:rPr kumimoji="0" lang="hu-HU" sz="1600" b="1" i="0" u="none" strike="noStrike" cap="none" normalizeH="0" baseline="0" dirty="0" err="1" smtClean="0">
                <a:ln>
                  <a:noFill/>
                </a:ln>
                <a:solidFill>
                  <a:srgbClr val="000000"/>
                </a:solidFill>
                <a:effectLst/>
                <a:ea typeface="Times New Roman" pitchFamily="18" charset="0"/>
                <a:cs typeface="Times New Roman" pitchFamily="18" charset="0"/>
              </a:rPr>
              <a:t>µSv-t</a:t>
            </a:r>
            <a:r>
              <a:rPr kumimoji="0" lang="hu-HU" sz="1600" b="1" i="0" u="none" strike="noStrike" cap="none" normalizeH="0" baseline="0" dirty="0" smtClean="0">
                <a:ln>
                  <a:noFill/>
                </a:ln>
                <a:solidFill>
                  <a:srgbClr val="000000"/>
                </a:solidFill>
                <a:effectLst/>
                <a:ea typeface="Times New Roman" pitchFamily="18" charset="0"/>
                <a:cs typeface="Times New Roman" pitchFamily="18" charset="0"/>
              </a:rPr>
              <a:t> meghaladó sugárterhelését okozhatja</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vagy </a:t>
            </a:r>
            <a:r>
              <a:rPr kumimoji="0" lang="hu-HU" sz="1600" b="0" i="0" u="sng" strike="noStrike" cap="none" normalizeH="0" baseline="0" dirty="0" smtClean="0">
                <a:ln>
                  <a:noFill/>
                </a:ln>
                <a:solidFill>
                  <a:srgbClr val="FF0000"/>
                </a:solidFill>
                <a:effectLst/>
                <a:ea typeface="Times New Roman" pitchFamily="18" charset="0"/>
                <a:cs typeface="Times New Roman" pitchFamily="18" charset="0"/>
              </a:rPr>
              <a:t>a teste középtengelyétől bárhol, 1 méter távolságban, erre alkalmas és hitelesített környezeti dózisegyenérték-teljesítménymérővel mért érték meghaladja a </a:t>
            </a:r>
            <a:r>
              <a:rPr kumimoji="0" lang="hu-HU" sz="1600" b="1" i="0" u="sng" strike="noStrike" cap="none" normalizeH="0" baseline="0" dirty="0" smtClean="0">
                <a:ln>
                  <a:noFill/>
                </a:ln>
                <a:solidFill>
                  <a:srgbClr val="FF0000"/>
                </a:solidFill>
                <a:effectLst/>
                <a:ea typeface="Times New Roman" pitchFamily="18" charset="0"/>
                <a:cs typeface="Times New Roman" pitchFamily="18" charset="0"/>
              </a:rPr>
              <a:t>25 </a:t>
            </a:r>
            <a:r>
              <a:rPr kumimoji="0" lang="hu-HU" sz="1600" b="1" i="0" u="sng" strike="noStrike" cap="none" normalizeH="0" baseline="0" dirty="0" err="1" smtClean="0">
                <a:ln>
                  <a:noFill/>
                </a:ln>
                <a:solidFill>
                  <a:srgbClr val="FF0000"/>
                </a:solidFill>
                <a:effectLst/>
                <a:ea typeface="Times New Roman" pitchFamily="18" charset="0"/>
                <a:cs typeface="Times New Roman" pitchFamily="18" charset="0"/>
              </a:rPr>
              <a:t>µSv</a:t>
            </a:r>
            <a:r>
              <a:rPr kumimoji="0" lang="hu-HU" sz="1600" b="1" i="0" u="sng" strike="noStrike" cap="none" normalizeH="0" baseline="0" dirty="0" smtClean="0">
                <a:ln>
                  <a:noFill/>
                </a:ln>
                <a:solidFill>
                  <a:srgbClr val="FF0000"/>
                </a:solidFill>
                <a:effectLst/>
                <a:ea typeface="Times New Roman" pitchFamily="18" charset="0"/>
                <a:cs typeface="Times New Roman" pitchFamily="18" charset="0"/>
              </a:rPr>
              <a:t>/h-t.</a:t>
            </a:r>
          </a:p>
          <a:p>
            <a:pPr marL="0" marR="0" lvl="0" indent="114300" algn="l"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(2) A kezelőorvos a </a:t>
            </a:r>
            <a:r>
              <a:rPr kumimoji="0" lang="hu-HU" sz="1600" b="0" i="0" u="none" strike="noStrike" cap="none" normalizeH="0" baseline="0" dirty="0" err="1" smtClean="0">
                <a:ln>
                  <a:noFill/>
                </a:ln>
                <a:solidFill>
                  <a:srgbClr val="000000"/>
                </a:solidFill>
                <a:effectLst/>
                <a:ea typeface="Times New Roman" pitchFamily="18" charset="0"/>
                <a:cs typeface="Times New Roman" pitchFamily="18" charset="0"/>
              </a:rPr>
              <a:t>radiofarmakon-tulajdonságok</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a:t>
            </a:r>
            <a:r>
              <a:rPr kumimoji="0" lang="hu-HU" sz="1600" b="0" i="0" u="none" strike="noStrike" cap="none" normalizeH="0" baseline="0" dirty="0" err="1" smtClean="0">
                <a:ln>
                  <a:noFill/>
                </a:ln>
                <a:solidFill>
                  <a:srgbClr val="000000"/>
                </a:solidFill>
                <a:effectLst/>
                <a:ea typeface="Times New Roman" pitchFamily="18" charset="0"/>
                <a:cs typeface="Times New Roman" pitchFamily="18" charset="0"/>
              </a:rPr>
              <a:t>a</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beteg fizikai, fiziológiás és </a:t>
            </a:r>
            <a:r>
              <a:rPr kumimoji="0" lang="hu-HU" sz="1600" b="0" i="0" u="none" strike="noStrike" cap="none" normalizeH="0" baseline="0" dirty="0" err="1" smtClean="0">
                <a:ln>
                  <a:noFill/>
                </a:ln>
                <a:solidFill>
                  <a:srgbClr val="000000"/>
                </a:solidFill>
                <a:effectLst/>
                <a:ea typeface="Times New Roman" pitchFamily="18" charset="0"/>
                <a:cs typeface="Times New Roman" pitchFamily="18" charset="0"/>
              </a:rPr>
              <a:t>pszichoszociális</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állapota, valamint szociális helyzete alapján az elbocsáthatóság vonatkozásában az (1) bekezdésben foglaltaktól eltérhet.</a:t>
            </a:r>
            <a:endParaRPr kumimoji="0" lang="hu-HU" sz="1600" b="0" i="0" u="none" strike="noStrike" cap="none" normalizeH="0" baseline="0" dirty="0" smtClean="0">
              <a:ln>
                <a:noFill/>
              </a:ln>
              <a:solidFill>
                <a:schemeClr val="tx1"/>
              </a:solidFill>
              <a:effectLst/>
              <a:ea typeface="Times New Roman" pitchFamily="18" charset="0"/>
              <a:cs typeface="Times New Roman" pitchFamily="18" charset="0"/>
            </a:endParaRPr>
          </a:p>
          <a:p>
            <a:pPr marL="0" marR="0" lvl="0" indent="114300" algn="l"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(3) Az elbocsátáskor mért </a:t>
            </a:r>
            <a:r>
              <a:rPr kumimoji="0" lang="hu-HU" sz="1600" b="1" i="0" u="sng" strike="noStrike" cap="none" normalizeH="0" baseline="0" dirty="0" smtClean="0">
                <a:ln>
                  <a:noFill/>
                </a:ln>
                <a:solidFill>
                  <a:srgbClr val="FF0000"/>
                </a:solidFill>
                <a:effectLst/>
                <a:ea typeface="Times New Roman" pitchFamily="18" charset="0"/>
                <a:cs typeface="Times New Roman" pitchFamily="18" charset="0"/>
              </a:rPr>
              <a:t>dózisteljesítményt és az ebből becsült maradék aktivitás értékét a zárójelentésben fel kell tüntetni. (ez gyakorlatban nagyon pontatlanul kivitelezhető)</a:t>
            </a:r>
          </a:p>
          <a:p>
            <a:pPr marL="0" marR="0" lvl="0" indent="114300" algn="l"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(4) Nyitott sugárforrásokkal végzett vizsgálatot vagy terápiát, vagy zárt sugárforrás tartós beültetésével járó kezeléseket követően a beteg támogatását, gondozását a szükséges mértékre kell korlátozni.</a:t>
            </a:r>
            <a:endParaRPr kumimoji="0" lang="hu-HU" sz="1600" b="0" i="0" u="none" strike="noStrike" cap="none" normalizeH="0" baseline="0" dirty="0" smtClean="0">
              <a:ln>
                <a:noFill/>
              </a:ln>
              <a:solidFill>
                <a:schemeClr val="tx1"/>
              </a:solidFill>
              <a:effectLst/>
              <a:ea typeface="Times New Roman" pitchFamily="18" charset="0"/>
              <a:cs typeface="Times New Roman" pitchFamily="18" charset="0"/>
            </a:endParaRPr>
          </a:p>
          <a:p>
            <a:pPr marL="0" marR="0" lvl="0" indent="114300" algn="l"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(5) Radioaktív izotópokkal végzett diagnosztikai vagy terápiás eljárás alkalmazása esetén a </a:t>
            </a:r>
            <a:r>
              <a:rPr kumimoji="0" lang="hu-HU" sz="1600" b="1" i="0" u="sng" strike="noStrike" cap="none" normalizeH="0" baseline="0" dirty="0" smtClean="0">
                <a:ln>
                  <a:noFill/>
                </a:ln>
                <a:solidFill>
                  <a:srgbClr val="FF0000"/>
                </a:solidFill>
                <a:effectLst/>
                <a:ea typeface="Times New Roman" pitchFamily="18" charset="0"/>
                <a:cs typeface="Times New Roman" pitchFamily="18" charset="0"/>
              </a:rPr>
              <a:t>betegnek a 2. melléklet szerinti írásbeli tájékoztatót kell átadni, amely tartalmazza a beteggel kapcsolatba kerülő személyek sugárterhelése csökkentésének módszereit és a kezelés kockázatát.</a:t>
            </a:r>
          </a:p>
          <a:p>
            <a:pPr marL="0" marR="0" lvl="0" indent="114300" algn="l"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(6) Az olyan nyitott sugárforrással végzett vizsgálatok vagy kezelések, vagy a zárt sugárforrás tartós beültetésével járó kezelések alkalmával, melyek esetén a beteg környezetében az (1) bekezdés szerint meghatározott dózisteljesítmény meghaladhatja az 1 </a:t>
            </a:r>
            <a:r>
              <a:rPr kumimoji="0" lang="hu-HU" sz="1600" b="0" i="0" u="none" strike="noStrike" cap="none" normalizeH="0" baseline="0" dirty="0" err="1" smtClean="0">
                <a:ln>
                  <a:noFill/>
                </a:ln>
                <a:solidFill>
                  <a:srgbClr val="000000"/>
                </a:solidFill>
                <a:effectLst/>
                <a:ea typeface="Times New Roman" pitchFamily="18" charset="0"/>
                <a:cs typeface="Times New Roman" pitchFamily="18" charset="0"/>
              </a:rPr>
              <a:t>mSv</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/h értéket, a (3) bekezdésben foglaltakon túl, a jogszabályi rendelkezéseknek megfelelő tájékoztatást követően, a </a:t>
            </a:r>
            <a:r>
              <a:rPr kumimoji="0" lang="hu-HU" sz="1600" b="1" i="0" u="sng" strike="noStrike" cap="none" normalizeH="0" baseline="0" dirty="0" smtClean="0">
                <a:ln>
                  <a:noFill/>
                </a:ln>
                <a:solidFill>
                  <a:srgbClr val="FF0000"/>
                </a:solidFill>
                <a:effectLst/>
                <a:ea typeface="Times New Roman" pitchFamily="18" charset="0"/>
                <a:cs typeface="Times New Roman" pitchFamily="18" charset="0"/>
              </a:rPr>
              <a:t>beteg rendelkezésére kell bocsátani egy, a 3. melléklet szerinti adattartalommal rendelkező kártyát, mely tájékoztatást ad a beteg vizsgálatával vagy kezelésével kapcsolatos legfontosabb információkról.</a:t>
            </a:r>
          </a:p>
          <a:p>
            <a:pPr marL="0" marR="0" lvl="0" indent="114300" algn="l" defTabSz="914400" rtl="0" eaLnBrk="0" fontAlgn="base" latinLnBrk="0" hangingPunct="0">
              <a:lnSpc>
                <a:spcPct val="100000"/>
              </a:lnSpc>
              <a:spcBef>
                <a:spcPct val="0"/>
              </a:spcBef>
              <a:spcAft>
                <a:spcPct val="0"/>
              </a:spcAft>
              <a:buClrTx/>
              <a:buSzTx/>
              <a:buFontTx/>
              <a:buNone/>
              <a:tabLst/>
            </a:pPr>
            <a:endParaRPr kumimoji="0" lang="hu-H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274638"/>
            <a:ext cx="9429784" cy="1439850"/>
          </a:xfrm>
        </p:spPr>
        <p:txBody>
          <a:bodyPr>
            <a:noAutofit/>
          </a:bodyPr>
          <a:lstStyle/>
          <a:p>
            <a:pPr lvl="0" fontAlgn="base"/>
            <a:r>
              <a:rPr lang="en-US" sz="2000" dirty="0" err="1" smtClean="0">
                <a:solidFill>
                  <a:schemeClr val="tx1"/>
                </a:solidFill>
              </a:rPr>
              <a:t>az</a:t>
            </a:r>
            <a:r>
              <a:rPr lang="en-US" sz="2000" dirty="0" smtClean="0">
                <a:solidFill>
                  <a:schemeClr val="tx1"/>
                </a:solidFill>
              </a:rPr>
              <a:t> </a:t>
            </a:r>
            <a:r>
              <a:rPr lang="en-US" sz="2000" dirty="0" err="1" smtClean="0">
                <a:solidFill>
                  <a:schemeClr val="tx1"/>
                </a:solidFill>
              </a:rPr>
              <a:t>orvosi</a:t>
            </a:r>
            <a:r>
              <a:rPr lang="en-US" sz="2000" dirty="0" smtClean="0">
                <a:solidFill>
                  <a:schemeClr val="tx1"/>
                </a:solidFill>
              </a:rPr>
              <a:t> </a:t>
            </a:r>
            <a:r>
              <a:rPr lang="en-US" sz="2000" dirty="0" err="1" smtClean="0">
                <a:solidFill>
                  <a:schemeClr val="tx1"/>
                </a:solidFill>
              </a:rPr>
              <a:t>röntgen</a:t>
            </a:r>
            <a:r>
              <a:rPr lang="en-US" sz="2000" dirty="0" smtClean="0">
                <a:solidFill>
                  <a:schemeClr val="tx1"/>
                </a:solidFill>
              </a:rPr>
              <a:t> </a:t>
            </a:r>
            <a:r>
              <a:rPr lang="en-US" sz="2000" dirty="0" err="1" smtClean="0">
                <a:solidFill>
                  <a:schemeClr val="tx1"/>
                </a:solidFill>
              </a:rPr>
              <a:t>munkahelyek</a:t>
            </a:r>
            <a:r>
              <a:rPr lang="en-US" sz="2000" dirty="0" smtClean="0">
                <a:solidFill>
                  <a:schemeClr val="tx1"/>
                </a:solidFill>
              </a:rPr>
              <a:t> </a:t>
            </a:r>
            <a:r>
              <a:rPr lang="en-US" sz="2000" dirty="0" err="1" smtClean="0">
                <a:solidFill>
                  <a:schemeClr val="tx1"/>
                </a:solidFill>
              </a:rPr>
              <a:t>és</a:t>
            </a:r>
            <a:r>
              <a:rPr lang="en-US" sz="2000" dirty="0" smtClean="0">
                <a:solidFill>
                  <a:schemeClr val="tx1"/>
                </a:solidFill>
              </a:rPr>
              <a:t> </a:t>
            </a:r>
            <a:r>
              <a:rPr lang="en-US" sz="2000" dirty="0" err="1" smtClean="0">
                <a:solidFill>
                  <a:schemeClr val="tx1"/>
                </a:solidFill>
              </a:rPr>
              <a:t>izotóplaboratóriumok</a:t>
            </a:r>
            <a:r>
              <a:rPr lang="en-US" sz="2000" dirty="0" smtClean="0">
                <a:solidFill>
                  <a:schemeClr val="tx1"/>
                </a:solidFill>
              </a:rPr>
              <a:t> </a:t>
            </a:r>
            <a:r>
              <a:rPr lang="en-US" sz="2000" dirty="0" err="1" smtClean="0">
                <a:solidFill>
                  <a:schemeClr val="tx1"/>
                </a:solidFill>
              </a:rPr>
              <a:t>tervezésekor</a:t>
            </a:r>
            <a:r>
              <a:rPr lang="en-US" sz="2000" dirty="0" smtClean="0">
                <a:solidFill>
                  <a:schemeClr val="tx1"/>
                </a:solidFill>
              </a:rPr>
              <a:t> </a:t>
            </a:r>
            <a:r>
              <a:rPr lang="en-US" sz="2000" dirty="0" err="1" smtClean="0">
                <a:solidFill>
                  <a:schemeClr val="tx1"/>
                </a:solidFill>
              </a:rPr>
              <a:t>használható</a:t>
            </a:r>
            <a:r>
              <a:rPr lang="en-US" sz="2000" dirty="0" smtClean="0">
                <a:solidFill>
                  <a:schemeClr val="tx1"/>
                </a:solidFill>
              </a:rPr>
              <a:t> </a:t>
            </a:r>
            <a:r>
              <a:rPr lang="en-US" sz="2000" dirty="0" err="1" smtClean="0">
                <a:solidFill>
                  <a:schemeClr val="tx1"/>
                </a:solidFill>
              </a:rPr>
              <a:t>szabványok</a:t>
            </a:r>
            <a:r>
              <a:rPr lang="en-US" sz="2000" dirty="0" smtClean="0">
                <a:solidFill>
                  <a:schemeClr val="tx1"/>
                </a:solidFill>
              </a:rPr>
              <a:t>;</a:t>
            </a:r>
            <a:r>
              <a:rPr lang="hu-HU" sz="2000" dirty="0" smtClean="0">
                <a:solidFill>
                  <a:schemeClr val="tx1"/>
                </a:solidFill>
              </a:rPr>
              <a:t/>
            </a:r>
            <a:br>
              <a:rPr lang="hu-HU" sz="2000" dirty="0" smtClean="0">
                <a:solidFill>
                  <a:schemeClr val="tx1"/>
                </a:solidFill>
              </a:rPr>
            </a:br>
            <a:r>
              <a:rPr lang="en-US" sz="2000" dirty="0" smtClean="0">
                <a:solidFill>
                  <a:schemeClr val="tx1"/>
                </a:solidFill>
              </a:rPr>
              <a:t>a </a:t>
            </a:r>
            <a:r>
              <a:rPr lang="en-US" sz="2000" dirty="0" err="1" smtClean="0">
                <a:solidFill>
                  <a:schemeClr val="tx1"/>
                </a:solidFill>
              </a:rPr>
              <a:t>betegek</a:t>
            </a:r>
            <a:r>
              <a:rPr lang="en-US" sz="2000" dirty="0" smtClean="0">
                <a:solidFill>
                  <a:schemeClr val="tx1"/>
                </a:solidFill>
              </a:rPr>
              <a:t> </a:t>
            </a:r>
            <a:r>
              <a:rPr lang="en-US" sz="2000" dirty="0" err="1" smtClean="0">
                <a:solidFill>
                  <a:schemeClr val="tx1"/>
                </a:solidFill>
              </a:rPr>
              <a:t>közelében</a:t>
            </a:r>
            <a:r>
              <a:rPr lang="en-US" sz="2000" dirty="0" smtClean="0">
                <a:solidFill>
                  <a:schemeClr val="tx1"/>
                </a:solidFill>
              </a:rPr>
              <a:t> (</a:t>
            </a:r>
            <a:r>
              <a:rPr lang="en-US" sz="2000" dirty="0" err="1" smtClean="0">
                <a:solidFill>
                  <a:schemeClr val="tx1"/>
                </a:solidFill>
              </a:rPr>
              <a:t>otthon</a:t>
            </a:r>
            <a:r>
              <a:rPr lang="en-US" sz="2000" dirty="0" smtClean="0">
                <a:solidFill>
                  <a:schemeClr val="tx1"/>
                </a:solidFill>
              </a:rPr>
              <a:t> </a:t>
            </a:r>
            <a:r>
              <a:rPr lang="en-US" sz="2000" dirty="0" err="1" smtClean="0">
                <a:solidFill>
                  <a:schemeClr val="tx1"/>
                </a:solidFill>
              </a:rPr>
              <a:t>vagy</a:t>
            </a:r>
            <a:r>
              <a:rPr lang="en-US" sz="2000" dirty="0" smtClean="0">
                <a:solidFill>
                  <a:schemeClr val="tx1"/>
                </a:solidFill>
              </a:rPr>
              <a:t> a </a:t>
            </a:r>
            <a:r>
              <a:rPr lang="en-US" sz="2000" dirty="0" err="1" smtClean="0">
                <a:solidFill>
                  <a:schemeClr val="tx1"/>
                </a:solidFill>
              </a:rPr>
              <a:t>kórházban</a:t>
            </a:r>
            <a:r>
              <a:rPr lang="en-US" sz="2000" dirty="0" smtClean="0">
                <a:solidFill>
                  <a:schemeClr val="tx1"/>
                </a:solidFill>
              </a:rPr>
              <a:t>) </a:t>
            </a:r>
            <a:r>
              <a:rPr lang="en-US" sz="2000" dirty="0" err="1" smtClean="0">
                <a:solidFill>
                  <a:schemeClr val="tx1"/>
                </a:solidFill>
              </a:rPr>
              <a:t>tartózkodó</a:t>
            </a:r>
            <a:r>
              <a:rPr lang="en-US" sz="2000" dirty="0" smtClean="0">
                <a:solidFill>
                  <a:schemeClr val="tx1"/>
                </a:solidFill>
              </a:rPr>
              <a:t> </a:t>
            </a:r>
            <a:r>
              <a:rPr lang="en-US" sz="2000" dirty="0" err="1" smtClean="0">
                <a:solidFill>
                  <a:schemeClr val="tx1"/>
                </a:solidFill>
              </a:rPr>
              <a:t>személyek</a:t>
            </a:r>
            <a:r>
              <a:rPr lang="en-US" sz="2000" dirty="0" smtClean="0">
                <a:solidFill>
                  <a:schemeClr val="tx1"/>
                </a:solidFill>
              </a:rPr>
              <a:t> </a:t>
            </a:r>
            <a:r>
              <a:rPr lang="en-US" sz="2000" dirty="0" err="1" smtClean="0">
                <a:solidFill>
                  <a:schemeClr val="tx1"/>
                </a:solidFill>
              </a:rPr>
              <a:t>védelme</a:t>
            </a:r>
            <a:r>
              <a:rPr lang="en-US" sz="2000" dirty="0" smtClean="0">
                <a:solidFill>
                  <a:schemeClr val="tx1"/>
                </a:solidFill>
              </a:rPr>
              <a:t>, a </a:t>
            </a:r>
            <a:r>
              <a:rPr lang="en-US" sz="2000" dirty="0" err="1" smtClean="0">
                <a:solidFill>
                  <a:schemeClr val="tx1"/>
                </a:solidFill>
              </a:rPr>
              <a:t>sugárterhelések</a:t>
            </a:r>
            <a:r>
              <a:rPr lang="en-US" sz="2000" dirty="0" smtClean="0">
                <a:solidFill>
                  <a:schemeClr val="tx1"/>
                </a:solidFill>
              </a:rPr>
              <a:t> </a:t>
            </a:r>
            <a:r>
              <a:rPr lang="en-US" sz="2000" dirty="0" err="1" smtClean="0">
                <a:solidFill>
                  <a:schemeClr val="tx1"/>
                </a:solidFill>
              </a:rPr>
              <a:t>besorolása</a:t>
            </a:r>
            <a:r>
              <a:rPr lang="en-US" sz="2000" dirty="0" smtClean="0">
                <a:solidFill>
                  <a:schemeClr val="tx1"/>
                </a:solidFill>
              </a:rPr>
              <a:t> a </a:t>
            </a:r>
            <a:r>
              <a:rPr lang="en-US" sz="2000" dirty="0" err="1" smtClean="0">
                <a:solidFill>
                  <a:schemeClr val="tx1"/>
                </a:solidFill>
              </a:rPr>
              <a:t>lakossági</a:t>
            </a:r>
            <a:r>
              <a:rPr lang="en-US" sz="2000" dirty="0" smtClean="0">
                <a:solidFill>
                  <a:schemeClr val="tx1"/>
                </a:solidFill>
              </a:rPr>
              <a:t> </a:t>
            </a:r>
            <a:r>
              <a:rPr lang="en-US" sz="2000" dirty="0" err="1" smtClean="0">
                <a:solidFill>
                  <a:schemeClr val="tx1"/>
                </a:solidFill>
              </a:rPr>
              <a:t>sugárterhelés</a:t>
            </a:r>
            <a:r>
              <a:rPr lang="en-US" sz="2000" dirty="0" smtClean="0">
                <a:solidFill>
                  <a:schemeClr val="tx1"/>
                </a:solidFill>
              </a:rPr>
              <a:t> </a:t>
            </a:r>
            <a:r>
              <a:rPr lang="en-US" sz="2000" dirty="0" err="1" smtClean="0">
                <a:solidFill>
                  <a:schemeClr val="tx1"/>
                </a:solidFill>
              </a:rPr>
              <a:t>kategóriába</a:t>
            </a:r>
            <a:r>
              <a:rPr lang="en-US" sz="2000" dirty="0" smtClean="0">
                <a:solidFill>
                  <a:schemeClr val="tx1"/>
                </a:solidFill>
              </a:rPr>
              <a:t>; </a:t>
            </a:r>
            <a:r>
              <a:rPr lang="hu-HU" sz="2000" dirty="0" smtClean="0">
                <a:solidFill>
                  <a:schemeClr val="tx1"/>
                </a:solidFill>
              </a:rPr>
              <a:t/>
            </a:r>
            <a:br>
              <a:rPr lang="hu-HU" sz="2000" dirty="0" smtClean="0">
                <a:solidFill>
                  <a:schemeClr val="tx1"/>
                </a:solidFill>
              </a:rPr>
            </a:br>
            <a:r>
              <a:rPr lang="en-US" sz="2000" dirty="0" smtClean="0">
                <a:solidFill>
                  <a:schemeClr val="tx1"/>
                </a:solidFill>
              </a:rPr>
              <a:t>a </a:t>
            </a:r>
            <a:r>
              <a:rPr lang="en-US" sz="2000" dirty="0" err="1" smtClean="0">
                <a:solidFill>
                  <a:schemeClr val="tx1"/>
                </a:solidFill>
              </a:rPr>
              <a:t>betegek</a:t>
            </a:r>
            <a:r>
              <a:rPr lang="en-US" sz="2000" dirty="0" smtClean="0">
                <a:solidFill>
                  <a:schemeClr val="tx1"/>
                </a:solidFill>
              </a:rPr>
              <a:t> </a:t>
            </a:r>
            <a:r>
              <a:rPr lang="en-US" sz="2000" dirty="0" err="1" smtClean="0">
                <a:solidFill>
                  <a:schemeClr val="tx1"/>
                </a:solidFill>
              </a:rPr>
              <a:t>és</a:t>
            </a:r>
            <a:r>
              <a:rPr lang="en-US" sz="2000" dirty="0" smtClean="0">
                <a:solidFill>
                  <a:schemeClr val="tx1"/>
                </a:solidFill>
              </a:rPr>
              <a:t> a </a:t>
            </a:r>
            <a:r>
              <a:rPr lang="en-US" sz="2000" dirty="0" err="1" smtClean="0">
                <a:solidFill>
                  <a:schemeClr val="tx1"/>
                </a:solidFill>
              </a:rPr>
              <a:t>személyzet</a:t>
            </a:r>
            <a:r>
              <a:rPr lang="en-US" sz="2000" dirty="0" smtClean="0">
                <a:solidFill>
                  <a:schemeClr val="tx1"/>
                </a:solidFill>
              </a:rPr>
              <a:t> </a:t>
            </a:r>
            <a:r>
              <a:rPr lang="en-US" sz="2000" dirty="0" err="1" smtClean="0">
                <a:solidFill>
                  <a:schemeClr val="tx1"/>
                </a:solidFill>
              </a:rPr>
              <a:t>besugárzás</a:t>
            </a:r>
            <a:r>
              <a:rPr lang="en-US" sz="2000" dirty="0" smtClean="0">
                <a:solidFill>
                  <a:schemeClr val="tx1"/>
                </a:solidFill>
              </a:rPr>
              <a:t> </a:t>
            </a:r>
            <a:r>
              <a:rPr lang="en-US" sz="2000" dirty="0" err="1" smtClean="0">
                <a:solidFill>
                  <a:schemeClr val="tx1"/>
                </a:solidFill>
              </a:rPr>
              <a:t>alatti</a:t>
            </a:r>
            <a:r>
              <a:rPr lang="en-US" sz="2000" dirty="0" smtClean="0">
                <a:solidFill>
                  <a:schemeClr val="tx1"/>
                </a:solidFill>
              </a:rPr>
              <a:t> </a:t>
            </a:r>
            <a:r>
              <a:rPr lang="en-US" sz="2000" dirty="0" err="1" smtClean="0">
                <a:solidFill>
                  <a:schemeClr val="tx1"/>
                </a:solidFill>
              </a:rPr>
              <a:t>kapcsolatának</a:t>
            </a:r>
            <a:r>
              <a:rPr lang="en-US" sz="2000" dirty="0" smtClean="0">
                <a:solidFill>
                  <a:schemeClr val="tx1"/>
                </a:solidFill>
              </a:rPr>
              <a:t> </a:t>
            </a:r>
            <a:r>
              <a:rPr lang="en-US" sz="2000" dirty="0" err="1" smtClean="0">
                <a:solidFill>
                  <a:schemeClr val="tx1"/>
                </a:solidFill>
              </a:rPr>
              <a:t>szükségessége</a:t>
            </a:r>
            <a:r>
              <a:rPr lang="en-US" sz="2000" dirty="0" smtClean="0">
                <a:solidFill>
                  <a:schemeClr val="tx1"/>
                </a:solidFill>
              </a:rPr>
              <a:t> (</a:t>
            </a:r>
            <a:r>
              <a:rPr lang="en-US" sz="2000" dirty="0" err="1" smtClean="0">
                <a:solidFill>
                  <a:schemeClr val="tx1"/>
                </a:solidFill>
              </a:rPr>
              <a:t>kiegészítve</a:t>
            </a:r>
            <a:r>
              <a:rPr lang="en-US" sz="2000" dirty="0" smtClean="0">
                <a:solidFill>
                  <a:schemeClr val="tx1"/>
                </a:solidFill>
              </a:rPr>
              <a:t> </a:t>
            </a:r>
            <a:r>
              <a:rPr lang="en-US" sz="2000" dirty="0" err="1" smtClean="0">
                <a:solidFill>
                  <a:schemeClr val="tx1"/>
                </a:solidFill>
              </a:rPr>
              <a:t>azzal</a:t>
            </a:r>
            <a:r>
              <a:rPr lang="en-US" sz="2000" dirty="0" smtClean="0">
                <a:solidFill>
                  <a:schemeClr val="tx1"/>
                </a:solidFill>
              </a:rPr>
              <a:t>, </a:t>
            </a:r>
            <a:r>
              <a:rPr lang="en-US" sz="2000" dirty="0" err="1" smtClean="0">
                <a:solidFill>
                  <a:schemeClr val="tx1"/>
                </a:solidFill>
              </a:rPr>
              <a:t>hogy</a:t>
            </a:r>
            <a:r>
              <a:rPr lang="en-US" sz="2000" dirty="0" smtClean="0">
                <a:solidFill>
                  <a:schemeClr val="tx1"/>
                </a:solidFill>
              </a:rPr>
              <a:t> </a:t>
            </a:r>
            <a:r>
              <a:rPr lang="en-US" sz="2000" dirty="0" err="1" smtClean="0">
                <a:solidFill>
                  <a:schemeClr val="tx1"/>
                </a:solidFill>
              </a:rPr>
              <a:t>miért</a:t>
            </a:r>
            <a:r>
              <a:rPr lang="en-US" sz="2000" dirty="0" smtClean="0">
                <a:solidFill>
                  <a:schemeClr val="tx1"/>
                </a:solidFill>
              </a:rPr>
              <a:t> </a:t>
            </a:r>
            <a:r>
              <a:rPr lang="en-US" sz="2000" dirty="0" err="1" smtClean="0">
                <a:solidFill>
                  <a:schemeClr val="tx1"/>
                </a:solidFill>
              </a:rPr>
              <a:t>kötelező</a:t>
            </a:r>
            <a:r>
              <a:rPr lang="en-US" sz="2000" dirty="0" smtClean="0">
                <a:solidFill>
                  <a:schemeClr val="tx1"/>
                </a:solidFill>
              </a:rPr>
              <a:t> a </a:t>
            </a:r>
            <a:r>
              <a:rPr lang="en-US" sz="2000" dirty="0" err="1" smtClean="0">
                <a:solidFill>
                  <a:schemeClr val="tx1"/>
                </a:solidFill>
              </a:rPr>
              <a:t>kapcsolat</a:t>
            </a:r>
            <a:r>
              <a:rPr lang="en-US" sz="2000" dirty="0" smtClean="0">
                <a:solidFill>
                  <a:schemeClr val="tx1"/>
                </a:solidFill>
              </a:rPr>
              <a:t>), </a:t>
            </a:r>
            <a:r>
              <a:rPr lang="hu-HU" sz="2000" dirty="0" smtClean="0">
                <a:solidFill>
                  <a:schemeClr val="tx1"/>
                </a:solidFill>
              </a:rPr>
              <a:t/>
            </a:r>
            <a:br>
              <a:rPr lang="hu-HU" sz="2000" dirty="0" smtClean="0">
                <a:solidFill>
                  <a:schemeClr val="tx1"/>
                </a:solidFill>
              </a:rPr>
            </a:br>
            <a:endParaRPr lang="hu-HU" sz="2000" dirty="0"/>
          </a:p>
        </p:txBody>
      </p:sp>
      <p:sp>
        <p:nvSpPr>
          <p:cNvPr id="3" name="Tartalom helye 2"/>
          <p:cNvSpPr>
            <a:spLocks noGrp="1"/>
          </p:cNvSpPr>
          <p:nvPr>
            <p:ph idx="1"/>
          </p:nvPr>
        </p:nvSpPr>
        <p:spPr>
          <a:xfrm>
            <a:off x="0" y="1785926"/>
            <a:ext cx="9144000" cy="5072074"/>
          </a:xfrm>
        </p:spPr>
        <p:txBody>
          <a:bodyPr>
            <a:normAutofit fontScale="70000" lnSpcReduction="20000"/>
          </a:bodyPr>
          <a:lstStyle/>
          <a:p>
            <a:r>
              <a:rPr lang="hu-HU" dirty="0" smtClean="0"/>
              <a:t>Szabványok: MSZ 62-es sorozat ebből MSZ 62-7:2017 vonatkozik az izotóp laboratóriumokra, MSZ 824:2017 tartozik a 300kV-ig működő </a:t>
            </a:r>
            <a:r>
              <a:rPr lang="hu-HU" dirty="0" err="1" smtClean="0"/>
              <a:t>rtg</a:t>
            </a:r>
            <a:r>
              <a:rPr lang="hu-HU" dirty="0" smtClean="0"/>
              <a:t>. Berendezésekre</a:t>
            </a:r>
          </a:p>
          <a:p>
            <a:r>
              <a:rPr lang="hu-HU" dirty="0" smtClean="0"/>
              <a:t>Betegek közelében 3 típusú személy tartózkodik: személyzet, lakosság, segítők. Személyzet: OAH (munkavállaló),Lakosság:OAH (lakosság), Segítők:NNK orvosi </a:t>
            </a:r>
            <a:r>
              <a:rPr lang="hu-HU" dirty="0" err="1" smtClean="0"/>
              <a:t>st</a:t>
            </a:r>
            <a:r>
              <a:rPr lang="hu-HU" dirty="0" smtClean="0"/>
              <a:t>. Közös kapocs a 25mikroSv/h hazabocsátási határ érték és a 30mikroSv elszenvedett dózis (ami igaz másra vonatkozik de szokták kérni indoklásként </a:t>
            </a:r>
            <a:r>
              <a:rPr lang="hu-HU" dirty="0" smtClean="0">
                <a:sym typeface="Wingdings" pitchFamily="2" charset="2"/>
              </a:rPr>
              <a:t></a:t>
            </a:r>
          </a:p>
          <a:p>
            <a:r>
              <a:rPr lang="hu-HU" dirty="0" smtClean="0">
                <a:sym typeface="Wingdings" pitchFamily="2" charset="2"/>
              </a:rPr>
              <a:t>Kapcsolat tartás szükségessége: itt arra gondoltak hogy azért kell figyelni a beteget mert ha nem sikerül a vizsgálat meg kell ismételni ami többlet dózissal jár. Orvszakmai szempontból evidens nem kellene a sugárvédelemre kenni. Szabvány előírja az audiovizuális kapcsolatot ez elektronikusan is megoldható. </a:t>
            </a:r>
          </a:p>
          <a:p>
            <a:r>
              <a:rPr lang="hu-HU" dirty="0" smtClean="0">
                <a:sym typeface="Wingdings" pitchFamily="2" charset="2"/>
              </a:rPr>
              <a:t>Megjegyzés: hiánypótlásokban előfordult hogy igazolni kellett hogy a személyzet hallja a pácienst az ajtón keresztül: ezt </a:t>
            </a:r>
            <a:r>
              <a:rPr lang="hu-HU" dirty="0" err="1" smtClean="0">
                <a:sym typeface="Wingdings" pitchFamily="2" charset="2"/>
              </a:rPr>
              <a:t>fog.eü</a:t>
            </a:r>
            <a:r>
              <a:rPr lang="hu-HU" dirty="0" smtClean="0">
                <a:sym typeface="Wingdings" pitchFamily="2" charset="2"/>
              </a:rPr>
              <a:t>. Hallás vizsgálattal lehet igazolni</a:t>
            </a:r>
            <a:endParaRPr lang="hu-H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357158" y="-285776"/>
            <a:ext cx="8229600" cy="1143000"/>
          </a:xfrm>
        </p:spPr>
        <p:txBody>
          <a:bodyPr/>
          <a:lstStyle/>
          <a:p>
            <a:r>
              <a:rPr lang="hu-HU" dirty="0" smtClean="0">
                <a:latin typeface="+mn-lt"/>
                <a:cs typeface="Arial" pitchFamily="34" charset="0"/>
              </a:rPr>
              <a:t>Indokoltság - Optimálás</a:t>
            </a:r>
            <a:endParaRPr lang="hu-HU" dirty="0">
              <a:latin typeface="+mn-lt"/>
              <a:cs typeface="Arial" pitchFamily="34" charset="0"/>
            </a:endParaRPr>
          </a:p>
        </p:txBody>
      </p:sp>
      <p:graphicFrame>
        <p:nvGraphicFramePr>
          <p:cNvPr id="4" name="Tartalom helye 3"/>
          <p:cNvGraphicFramePr>
            <a:graphicFrameLocks noGrp="1"/>
          </p:cNvGraphicFramePr>
          <p:nvPr>
            <p:ph idx="1"/>
          </p:nvPr>
        </p:nvGraphicFramePr>
        <p:xfrm>
          <a:off x="214282" y="571480"/>
          <a:ext cx="8429684" cy="6286520"/>
        </p:xfrm>
        <a:graphic>
          <a:graphicData uri="http://schemas.openxmlformats.org/drawingml/2006/table">
            <a:tbl>
              <a:tblPr/>
              <a:tblGrid>
                <a:gridCol w="1500198">
                  <a:extLst>
                    <a:ext uri="{9D8B030D-6E8A-4147-A177-3AD203B41FA5}">
                      <a16:colId xmlns:a16="http://schemas.microsoft.com/office/drawing/2014/main" val="20000"/>
                    </a:ext>
                  </a:extLst>
                </a:gridCol>
                <a:gridCol w="6929486">
                  <a:extLst>
                    <a:ext uri="{9D8B030D-6E8A-4147-A177-3AD203B41FA5}">
                      <a16:colId xmlns:a16="http://schemas.microsoft.com/office/drawing/2014/main" val="20001"/>
                    </a:ext>
                  </a:extLst>
                </a:gridCol>
              </a:tblGrid>
              <a:tr h="357824">
                <a:tc gridSpan="2">
                  <a:txBody>
                    <a:bodyPr/>
                    <a:lstStyle/>
                    <a:p>
                      <a:pPr algn="l">
                        <a:lnSpc>
                          <a:spcPts val="1200"/>
                        </a:lnSpc>
                        <a:spcAft>
                          <a:spcPts val="0"/>
                        </a:spcAft>
                      </a:pPr>
                      <a:r>
                        <a:rPr lang="hu-HU" sz="1800" dirty="0">
                          <a:latin typeface="+mn-lt"/>
                          <a:ea typeface="Times New Roman"/>
                          <a:cs typeface="Times New Roman"/>
                        </a:rPr>
                        <a:t>21/2018. (VII.9.) EMMI rendelet eljárás alkalmazási feltételei alapján</a:t>
                      </a:r>
                      <a:endParaRPr lang="hu-HU" sz="1800" dirty="0">
                        <a:latin typeface="+mn-lt"/>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hu-HU"/>
                    </a:p>
                  </a:txBody>
                  <a:tcPr/>
                </a:tc>
                <a:extLst>
                  <a:ext uri="{0D108BD9-81ED-4DB2-BD59-A6C34878D82A}">
                    <a16:rowId xmlns:a16="http://schemas.microsoft.com/office/drawing/2014/main" val="10000"/>
                  </a:ext>
                </a:extLst>
              </a:tr>
              <a:tr h="610681">
                <a:tc>
                  <a:txBody>
                    <a:bodyPr/>
                    <a:lstStyle/>
                    <a:p>
                      <a:pPr algn="l">
                        <a:lnSpc>
                          <a:spcPts val="1200"/>
                        </a:lnSpc>
                        <a:spcAft>
                          <a:spcPts val="0"/>
                        </a:spcAft>
                      </a:pPr>
                      <a:r>
                        <a:rPr lang="hu-HU" sz="1800" dirty="0">
                          <a:latin typeface="+mn-lt"/>
                          <a:ea typeface="Times New Roman"/>
                          <a:cs typeface="Times New Roman"/>
                        </a:rPr>
                        <a:t>Indokoltságért és optimálásért felelős személy</a:t>
                      </a:r>
                      <a:endParaRPr lang="hu-HU" sz="1800" dirty="0">
                        <a:latin typeface="+mn-lt"/>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ts val="2160"/>
                        </a:lnSpc>
                        <a:spcAft>
                          <a:spcPts val="0"/>
                        </a:spcAft>
                      </a:pPr>
                      <a:r>
                        <a:rPr lang="hu-HU" sz="1800" dirty="0">
                          <a:latin typeface="+mn-lt"/>
                          <a:ea typeface="Times New Roman"/>
                          <a:cs typeface="Times New Roman"/>
                        </a:rPr>
                        <a:t>szakorvos, kezelő orvos</a:t>
                      </a:r>
                      <a:endParaRPr lang="hu-HU" sz="1800" dirty="0">
                        <a:latin typeface="+mn-lt"/>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399478">
                <a:tc>
                  <a:txBody>
                    <a:bodyPr/>
                    <a:lstStyle/>
                    <a:p>
                      <a:pPr algn="l">
                        <a:lnSpc>
                          <a:spcPts val="1200"/>
                        </a:lnSpc>
                        <a:spcAft>
                          <a:spcPts val="0"/>
                        </a:spcAft>
                      </a:pPr>
                      <a:r>
                        <a:rPr lang="hu-HU" sz="1800" dirty="0">
                          <a:latin typeface="+mn-lt"/>
                          <a:ea typeface="Times New Roman"/>
                          <a:cs typeface="Times New Roman"/>
                        </a:rPr>
                        <a:t>Indokoltság</a:t>
                      </a:r>
                      <a:endParaRPr lang="hu-HU" sz="1800" dirty="0">
                        <a:latin typeface="+mn-lt"/>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ts val="2160"/>
                        </a:lnSpc>
                        <a:spcAft>
                          <a:spcPts val="0"/>
                        </a:spcAft>
                      </a:pPr>
                      <a:r>
                        <a:rPr lang="hu-HU" sz="1800" dirty="0">
                          <a:latin typeface="+mn-lt"/>
                          <a:ea typeface="Times New Roman"/>
                          <a:cs typeface="Times New Roman"/>
                        </a:rPr>
                        <a:t>Csak szakmailag indokolt esetben, illetve mértékben és a sugárterhelést kapó személy érdekében lehet alkalmazni, feltéve, hogy az alkalmazással járó kockázat kisebb az alkalmazás elmaradásával járó kockázatnál, továbbá, hogy a besugárzástól várható eredmény más rendelkezésre álló, sugárterheléssel nem járó orvosi eljárás útján nem érhető el.(ALARA elv)</a:t>
                      </a:r>
                      <a:endParaRPr lang="hu-HU" sz="1800" dirty="0">
                        <a:latin typeface="+mn-lt"/>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679373">
                <a:tc>
                  <a:txBody>
                    <a:bodyPr/>
                    <a:lstStyle/>
                    <a:p>
                      <a:pPr algn="l">
                        <a:lnSpc>
                          <a:spcPts val="1200"/>
                        </a:lnSpc>
                        <a:spcAft>
                          <a:spcPts val="0"/>
                        </a:spcAft>
                      </a:pPr>
                      <a:r>
                        <a:rPr lang="hu-HU" sz="1800">
                          <a:latin typeface="+mn-lt"/>
                          <a:ea typeface="Times New Roman"/>
                          <a:cs typeface="Times New Roman"/>
                        </a:rPr>
                        <a:t>Indokoltság megalapozása</a:t>
                      </a:r>
                      <a:endParaRPr lang="hu-HU" sz="1800">
                        <a:latin typeface="+mn-lt"/>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ts val="2160"/>
                        </a:lnSpc>
                        <a:spcBef>
                          <a:spcPts val="1000"/>
                        </a:spcBef>
                        <a:spcAft>
                          <a:spcPts val="0"/>
                        </a:spcAft>
                      </a:pPr>
                      <a:r>
                        <a:rPr lang="hu-HU" sz="1800" b="0" i="0" dirty="0">
                          <a:solidFill>
                            <a:srgbClr val="4F81BD"/>
                          </a:solidFill>
                          <a:latin typeface="+mn-lt"/>
                          <a:ea typeface="Times New Roman"/>
                          <a:cs typeface="Times New Roman"/>
                        </a:rPr>
                        <a:t>Indokoltságának megalapozása érdekében a beutaló orvosok részére a </a:t>
                      </a:r>
                      <a:r>
                        <a:rPr lang="hu-HU" sz="1800" b="0" i="0" u="sng" dirty="0">
                          <a:solidFill>
                            <a:srgbClr val="4F81BD"/>
                          </a:solidFill>
                          <a:latin typeface="+mn-lt"/>
                          <a:ea typeface="Times New Roman"/>
                          <a:cs typeface="Times New Roman"/>
                        </a:rPr>
                        <a:t>szakmai kollégium módszertani levelet ad ki az eljárás alkalmazásának szakmai követelményeiről, amely tartalmazza a becsült páciensdózisokat is</a:t>
                      </a:r>
                      <a:r>
                        <a:rPr lang="hu-HU" sz="1800" b="0" i="0" dirty="0">
                          <a:solidFill>
                            <a:srgbClr val="4F81BD"/>
                          </a:solidFill>
                          <a:latin typeface="+mn-lt"/>
                          <a:ea typeface="Times New Roman"/>
                          <a:cs typeface="Times New Roman"/>
                        </a:rPr>
                        <a:t>. Amennyiben szakmai protokoll nem áll rendelkezésre a szakorvos a nemzetközi ajánlásokat veszi figyelembe. A kezelést végző szakorvos és a beutaló orvos konzultál a vizsgálat/beavatkozás szükségességéről.</a:t>
                      </a:r>
                      <a:endParaRPr lang="hu-HU" sz="1800" b="1" i="1" dirty="0">
                        <a:solidFill>
                          <a:srgbClr val="4F81BD"/>
                        </a:solidFill>
                        <a:latin typeface="+mn-lt"/>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239164">
                <a:tc>
                  <a:txBody>
                    <a:bodyPr/>
                    <a:lstStyle/>
                    <a:p>
                      <a:pPr algn="l">
                        <a:lnSpc>
                          <a:spcPts val="1200"/>
                        </a:lnSpc>
                        <a:spcAft>
                          <a:spcPts val="0"/>
                        </a:spcAft>
                      </a:pPr>
                      <a:r>
                        <a:rPr lang="hu-HU" sz="1800">
                          <a:latin typeface="+mn-lt"/>
                          <a:ea typeface="Times New Roman"/>
                          <a:cs typeface="Times New Roman"/>
                        </a:rPr>
                        <a:t>Optimálás</a:t>
                      </a:r>
                      <a:endParaRPr lang="hu-HU" sz="1800">
                        <a:latin typeface="+mn-lt"/>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ts val="2160"/>
                        </a:lnSpc>
                        <a:spcAft>
                          <a:spcPts val="0"/>
                        </a:spcAft>
                      </a:pPr>
                      <a:r>
                        <a:rPr lang="hu-HU" sz="1800" dirty="0">
                          <a:latin typeface="+mn-lt"/>
                          <a:ea typeface="Times New Roman"/>
                          <a:cs typeface="Times New Roman"/>
                        </a:rPr>
                        <a:t>Sugárterhelés optimálása páciensre vonatkozóan: optimálás valamint az indokoltság megalapozása érdekében a beutaló orvos és a kezelőorvos intézkedik a tervezett eljárás alkalmazása szempontjából fontos korábbi diagnosztikai adatok beszerzéséről, értékelésérő és dönt a diagnosztikai vagy terápiás eljárás paramétereiről vagy elvégzésérő. Az orvos dönt az alkalmazás indokoltságáról figyelembe veszi a páciens korát, állapotát és későbbi sugárterhelést, amelyeket a betegsége kezelése miatt szenved el. Az irányadó diagnosztikai/terápiás szinteket alkalmazzák.</a:t>
                      </a:r>
                      <a:endParaRPr lang="hu-HU" sz="1800" dirty="0">
                        <a:latin typeface="+mn-lt"/>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274638"/>
            <a:ext cx="9144000" cy="1143000"/>
          </a:xfrm>
        </p:spPr>
        <p:txBody>
          <a:bodyPr>
            <a:noAutofit/>
          </a:bodyPr>
          <a:lstStyle/>
          <a:p>
            <a:pPr lvl="0" fontAlgn="base"/>
            <a:r>
              <a:rPr lang="en-US" sz="2000" dirty="0" err="1" smtClean="0">
                <a:solidFill>
                  <a:schemeClr val="tx1"/>
                </a:solidFill>
              </a:rPr>
              <a:t>az</a:t>
            </a:r>
            <a:r>
              <a:rPr lang="en-US" sz="2000" dirty="0" smtClean="0">
                <a:solidFill>
                  <a:schemeClr val="tx1"/>
                </a:solidFill>
              </a:rPr>
              <a:t> </a:t>
            </a:r>
            <a:r>
              <a:rPr lang="en-US" sz="2000" dirty="0" err="1" smtClean="0">
                <a:solidFill>
                  <a:schemeClr val="tx1"/>
                </a:solidFill>
              </a:rPr>
              <a:t>indokolás</a:t>
            </a:r>
            <a:r>
              <a:rPr lang="en-US" sz="2000" dirty="0" smtClean="0">
                <a:solidFill>
                  <a:schemeClr val="tx1"/>
                </a:solidFill>
              </a:rPr>
              <a:t> </a:t>
            </a:r>
            <a:r>
              <a:rPr lang="en-US" sz="2000" dirty="0" err="1" smtClean="0">
                <a:solidFill>
                  <a:schemeClr val="tx1"/>
                </a:solidFill>
              </a:rPr>
              <a:t>és</a:t>
            </a:r>
            <a:r>
              <a:rPr lang="en-US" sz="2000" dirty="0" smtClean="0">
                <a:solidFill>
                  <a:schemeClr val="tx1"/>
                </a:solidFill>
              </a:rPr>
              <a:t> </a:t>
            </a:r>
            <a:r>
              <a:rPr lang="en-US" sz="2000" dirty="0" err="1" smtClean="0">
                <a:solidFill>
                  <a:schemeClr val="tx1"/>
                </a:solidFill>
              </a:rPr>
              <a:t>az</a:t>
            </a:r>
            <a:r>
              <a:rPr lang="en-US" sz="2000" dirty="0" smtClean="0">
                <a:solidFill>
                  <a:schemeClr val="tx1"/>
                </a:solidFill>
              </a:rPr>
              <a:t> </a:t>
            </a:r>
            <a:r>
              <a:rPr lang="en-US" sz="2000" dirty="0" err="1" smtClean="0">
                <a:solidFill>
                  <a:schemeClr val="tx1"/>
                </a:solidFill>
              </a:rPr>
              <a:t>optimálás</a:t>
            </a:r>
            <a:r>
              <a:rPr lang="en-US" sz="2000" dirty="0" smtClean="0">
                <a:solidFill>
                  <a:schemeClr val="tx1"/>
                </a:solidFill>
              </a:rPr>
              <a:t> </a:t>
            </a:r>
            <a:r>
              <a:rPr lang="en-US" sz="2000" dirty="0" err="1" smtClean="0">
                <a:solidFill>
                  <a:schemeClr val="tx1"/>
                </a:solidFill>
              </a:rPr>
              <a:t>speciális</a:t>
            </a:r>
            <a:r>
              <a:rPr lang="en-US" sz="2000" dirty="0" smtClean="0">
                <a:solidFill>
                  <a:schemeClr val="tx1"/>
                </a:solidFill>
              </a:rPr>
              <a:t> </a:t>
            </a:r>
            <a:r>
              <a:rPr lang="en-US" sz="2000" dirty="0" err="1" smtClean="0">
                <a:solidFill>
                  <a:schemeClr val="tx1"/>
                </a:solidFill>
              </a:rPr>
              <a:t>feltételei</a:t>
            </a:r>
            <a:r>
              <a:rPr lang="en-US" sz="2000" dirty="0" smtClean="0">
                <a:solidFill>
                  <a:schemeClr val="tx1"/>
                </a:solidFill>
              </a:rPr>
              <a:t> (</a:t>
            </a:r>
            <a:r>
              <a:rPr lang="en-US" sz="2000" dirty="0" err="1" smtClean="0">
                <a:solidFill>
                  <a:schemeClr val="tx1"/>
                </a:solidFill>
              </a:rPr>
              <a:t>kitérve</a:t>
            </a:r>
            <a:r>
              <a:rPr lang="en-US" sz="2000" dirty="0" smtClean="0">
                <a:solidFill>
                  <a:schemeClr val="tx1"/>
                </a:solidFill>
              </a:rPr>
              <a:t> a </a:t>
            </a:r>
            <a:r>
              <a:rPr lang="en-US" sz="2000" dirty="0" err="1" smtClean="0">
                <a:solidFill>
                  <a:schemeClr val="tx1"/>
                </a:solidFill>
              </a:rPr>
              <a:t>beutaló</a:t>
            </a:r>
            <a:r>
              <a:rPr lang="hu-HU" sz="2000" dirty="0" smtClean="0">
                <a:solidFill>
                  <a:schemeClr val="tx1"/>
                </a:solidFill>
              </a:rPr>
              <a:t> </a:t>
            </a:r>
            <a:r>
              <a:rPr lang="en-US" sz="2000" dirty="0" err="1" smtClean="0">
                <a:solidFill>
                  <a:schemeClr val="tx1"/>
                </a:solidFill>
              </a:rPr>
              <a:t>orvos</a:t>
            </a:r>
            <a:r>
              <a:rPr lang="en-US" sz="2000" dirty="0" smtClean="0">
                <a:solidFill>
                  <a:schemeClr val="tx1"/>
                </a:solidFill>
              </a:rPr>
              <a:t> </a:t>
            </a:r>
            <a:r>
              <a:rPr lang="en-US" sz="2000" dirty="0" err="1" smtClean="0">
                <a:solidFill>
                  <a:schemeClr val="tx1"/>
                </a:solidFill>
              </a:rPr>
              <a:t>és</a:t>
            </a:r>
            <a:r>
              <a:rPr lang="en-US" sz="2000" dirty="0" smtClean="0">
                <a:solidFill>
                  <a:schemeClr val="tx1"/>
                </a:solidFill>
              </a:rPr>
              <a:t> a </a:t>
            </a:r>
            <a:r>
              <a:rPr lang="en-US" sz="2000" dirty="0" err="1" smtClean="0">
                <a:solidFill>
                  <a:schemeClr val="tx1"/>
                </a:solidFill>
              </a:rPr>
              <a:t>kezelőorvos</a:t>
            </a:r>
            <a:r>
              <a:rPr lang="en-US" sz="2000" dirty="0" smtClean="0">
                <a:solidFill>
                  <a:schemeClr val="tx1"/>
                </a:solidFill>
              </a:rPr>
              <a:t> </a:t>
            </a:r>
            <a:r>
              <a:rPr lang="en-US" sz="2000" dirty="0" err="1" smtClean="0">
                <a:solidFill>
                  <a:schemeClr val="tx1"/>
                </a:solidFill>
              </a:rPr>
              <a:t>felelősségére</a:t>
            </a:r>
            <a:r>
              <a:rPr lang="en-US" sz="2000" dirty="0" smtClean="0">
                <a:solidFill>
                  <a:schemeClr val="tx1"/>
                </a:solidFill>
              </a:rPr>
              <a:t>); </a:t>
            </a:r>
            <a:r>
              <a:rPr lang="hu-HU" sz="2000" dirty="0" smtClean="0">
                <a:solidFill>
                  <a:schemeClr val="tx1"/>
                </a:solidFill>
              </a:rPr>
              <a:t/>
            </a:r>
            <a:br>
              <a:rPr lang="hu-HU" sz="2000" dirty="0" smtClean="0">
                <a:solidFill>
                  <a:schemeClr val="tx1"/>
                </a:solidFill>
              </a:rPr>
            </a:br>
            <a:r>
              <a:rPr lang="en-US" sz="2000" dirty="0" smtClean="0">
                <a:solidFill>
                  <a:schemeClr val="tx1"/>
                </a:solidFill>
              </a:rPr>
              <a:t>a </a:t>
            </a:r>
            <a:r>
              <a:rPr lang="en-US" sz="2000" dirty="0" err="1" smtClean="0">
                <a:solidFill>
                  <a:schemeClr val="tx1"/>
                </a:solidFill>
              </a:rPr>
              <a:t>korlátozás</a:t>
            </a:r>
            <a:r>
              <a:rPr lang="en-US" sz="2000" dirty="0" smtClean="0">
                <a:solidFill>
                  <a:schemeClr val="tx1"/>
                </a:solidFill>
              </a:rPr>
              <a:t> </a:t>
            </a:r>
            <a:r>
              <a:rPr lang="en-US" sz="2000" dirty="0" err="1" smtClean="0">
                <a:solidFill>
                  <a:schemeClr val="tx1"/>
                </a:solidFill>
              </a:rPr>
              <a:t>nem</a:t>
            </a:r>
            <a:r>
              <a:rPr lang="en-US" sz="2000" dirty="0" smtClean="0">
                <a:solidFill>
                  <a:schemeClr val="tx1"/>
                </a:solidFill>
              </a:rPr>
              <a:t> </a:t>
            </a:r>
            <a:r>
              <a:rPr lang="en-US" sz="2000" dirty="0" err="1" smtClean="0">
                <a:solidFill>
                  <a:schemeClr val="tx1"/>
                </a:solidFill>
              </a:rPr>
              <a:t>alkalmazhatósága</a:t>
            </a:r>
            <a:r>
              <a:rPr lang="en-US" sz="2000" dirty="0" smtClean="0">
                <a:solidFill>
                  <a:schemeClr val="tx1"/>
                </a:solidFill>
              </a:rPr>
              <a:t> a </a:t>
            </a:r>
            <a:r>
              <a:rPr lang="en-US" sz="2000" dirty="0" err="1" smtClean="0">
                <a:solidFill>
                  <a:schemeClr val="tx1"/>
                </a:solidFill>
              </a:rPr>
              <a:t>pácienseknél</a:t>
            </a:r>
            <a:r>
              <a:rPr lang="en-US" sz="2000" dirty="0" smtClean="0">
                <a:solidFill>
                  <a:schemeClr val="tx1"/>
                </a:solidFill>
              </a:rPr>
              <a:t> (</a:t>
            </a:r>
            <a:r>
              <a:rPr lang="en-US" sz="2000" dirty="0" err="1" smtClean="0">
                <a:solidFill>
                  <a:schemeClr val="tx1"/>
                </a:solidFill>
              </a:rPr>
              <a:t>megemlítendő</a:t>
            </a:r>
            <a:r>
              <a:rPr lang="en-US" sz="2000" dirty="0" smtClean="0">
                <a:solidFill>
                  <a:schemeClr val="tx1"/>
                </a:solidFill>
              </a:rPr>
              <a:t> </a:t>
            </a:r>
            <a:r>
              <a:rPr lang="en-US" sz="2000" dirty="0" err="1" smtClean="0">
                <a:solidFill>
                  <a:schemeClr val="tx1"/>
                </a:solidFill>
              </a:rPr>
              <a:t>az</a:t>
            </a:r>
            <a:r>
              <a:rPr lang="en-US" sz="2000" dirty="0" smtClean="0">
                <a:solidFill>
                  <a:schemeClr val="tx1"/>
                </a:solidFill>
              </a:rPr>
              <a:t> </a:t>
            </a:r>
            <a:r>
              <a:rPr lang="en-US" sz="2000" dirty="0" err="1" smtClean="0">
                <a:solidFill>
                  <a:schemeClr val="tx1"/>
                </a:solidFill>
              </a:rPr>
              <a:t>irányadó</a:t>
            </a:r>
            <a:r>
              <a:rPr lang="en-US" sz="2000" dirty="0" smtClean="0">
                <a:solidFill>
                  <a:schemeClr val="tx1"/>
                </a:solidFill>
              </a:rPr>
              <a:t> </a:t>
            </a:r>
            <a:r>
              <a:rPr lang="en-US" sz="2000" dirty="0" err="1" smtClean="0">
                <a:solidFill>
                  <a:schemeClr val="tx1"/>
                </a:solidFill>
              </a:rPr>
              <a:t>szintek</a:t>
            </a:r>
            <a:r>
              <a:rPr lang="en-US" sz="2000" dirty="0" smtClean="0">
                <a:solidFill>
                  <a:schemeClr val="tx1"/>
                </a:solidFill>
              </a:rPr>
              <a:t> </a:t>
            </a:r>
            <a:r>
              <a:rPr lang="en-US" sz="2000" dirty="0" err="1" smtClean="0">
                <a:solidFill>
                  <a:schemeClr val="tx1"/>
                </a:solidFill>
              </a:rPr>
              <a:t>szerepe</a:t>
            </a:r>
            <a:r>
              <a:rPr lang="en-US" sz="2000" dirty="0" smtClean="0">
                <a:solidFill>
                  <a:schemeClr val="tx1"/>
                </a:solidFill>
              </a:rPr>
              <a:t>); </a:t>
            </a:r>
            <a:r>
              <a:rPr lang="hu-HU" sz="2000" dirty="0" smtClean="0">
                <a:solidFill>
                  <a:schemeClr val="tx1"/>
                </a:solidFill>
              </a:rPr>
              <a:t/>
            </a:r>
            <a:br>
              <a:rPr lang="hu-HU" sz="2000" dirty="0" smtClean="0">
                <a:solidFill>
                  <a:schemeClr val="tx1"/>
                </a:solidFill>
              </a:rPr>
            </a:br>
            <a:endParaRPr lang="hu-HU" sz="2000" dirty="0"/>
          </a:p>
        </p:txBody>
      </p:sp>
      <p:sp>
        <p:nvSpPr>
          <p:cNvPr id="3" name="Tartalom helye 2"/>
          <p:cNvSpPr>
            <a:spLocks noGrp="1"/>
          </p:cNvSpPr>
          <p:nvPr>
            <p:ph idx="1"/>
          </p:nvPr>
        </p:nvSpPr>
        <p:spPr>
          <a:xfrm>
            <a:off x="0" y="1357298"/>
            <a:ext cx="9144000" cy="5929354"/>
          </a:xfrm>
        </p:spPr>
        <p:txBody>
          <a:bodyPr>
            <a:normAutofit fontScale="62500" lnSpcReduction="20000"/>
          </a:bodyPr>
          <a:lstStyle/>
          <a:p>
            <a:r>
              <a:rPr lang="hu-HU" dirty="0" smtClean="0"/>
              <a:t>Szintén csak részben OAH hatáskör: sugárvédelem 3 alap eleme indoklás, optimálás, korlátozás,</a:t>
            </a:r>
          </a:p>
          <a:p>
            <a:r>
              <a:rPr lang="hu-HU" dirty="0" smtClean="0"/>
              <a:t>Optimálás: dózis megszorítással (</a:t>
            </a:r>
            <a:r>
              <a:rPr lang="hu-HU" dirty="0" err="1" smtClean="0"/>
              <a:t>Hp</a:t>
            </a:r>
            <a:r>
              <a:rPr lang="hu-HU" dirty="0" smtClean="0"/>
              <a:t>(10)</a:t>
            </a:r>
            <a:r>
              <a:rPr lang="hu-HU" dirty="0" err="1" smtClean="0"/>
              <a:t>mSv</a:t>
            </a:r>
            <a:r>
              <a:rPr lang="hu-HU" dirty="0" smtClean="0"/>
              <a:t>) és viszonyítási szintekkel (H*(10)</a:t>
            </a:r>
            <a:r>
              <a:rPr lang="hu-HU" dirty="0" err="1" smtClean="0"/>
              <a:t>mSv</a:t>
            </a:r>
            <a:r>
              <a:rPr lang="hu-HU" dirty="0" smtClean="0"/>
              <a:t>/h)lehet megoldani. De elehet a szakértő által előírt más módon is </a:t>
            </a:r>
            <a:r>
              <a:rPr lang="hu-HU" dirty="0" err="1" smtClean="0"/>
              <a:t>pl</a:t>
            </a:r>
            <a:r>
              <a:rPr lang="hu-HU" dirty="0" smtClean="0"/>
              <a:t>: </a:t>
            </a:r>
            <a:r>
              <a:rPr lang="hu-HU" dirty="0" err="1" smtClean="0"/>
              <a:t>össz</a:t>
            </a:r>
            <a:r>
              <a:rPr lang="hu-HU" dirty="0" smtClean="0"/>
              <a:t>. aktivitás korlátozás, betegszám korlátozás, kV vissza vétel , távolság tartás =SZABÁLYZÁSSAL IS LEHET OPTIMALIZÁLNI!!!!!</a:t>
            </a:r>
          </a:p>
          <a:p>
            <a:r>
              <a:rPr lang="hu-HU" dirty="0" smtClean="0"/>
              <a:t>Felelősség: minden </a:t>
            </a:r>
            <a:r>
              <a:rPr lang="hu-HU" dirty="0" err="1" smtClean="0"/>
              <a:t>eü</a:t>
            </a:r>
            <a:r>
              <a:rPr lang="hu-HU" dirty="0" smtClean="0"/>
              <a:t>. Beavatkozás a kezelő orvos felelőssége az 21/2018 </a:t>
            </a:r>
            <a:r>
              <a:rPr lang="hu-HU" dirty="0" err="1" smtClean="0"/>
              <a:t>EMMi</a:t>
            </a:r>
            <a:r>
              <a:rPr lang="hu-HU" dirty="0" smtClean="0"/>
              <a:t> rendelet szerint, (</a:t>
            </a:r>
            <a:r>
              <a:rPr lang="hu-HU" dirty="0" err="1" smtClean="0"/>
              <a:t>pl</a:t>
            </a:r>
            <a:r>
              <a:rPr lang="hu-HU" dirty="0" smtClean="0"/>
              <a:t> köteles a korábbi leleteket megvizsgálni hogy szükséges-e az ismételt vizsgálat)</a:t>
            </a:r>
          </a:p>
          <a:p>
            <a:r>
              <a:rPr lang="hu-HU" dirty="0" smtClean="0"/>
              <a:t>Lakosság védelem: felügyelt terület kijelölése ez az engedélyes és a szakértő feladata a felügyelt területen tartózkodhat lakosság (1mSv dózis korlátot meghaladhatja az elszenvedett dózis)</a:t>
            </a:r>
          </a:p>
          <a:p>
            <a:r>
              <a:rPr lang="hu-HU" dirty="0" smtClean="0"/>
              <a:t>Páciens dózis:</a:t>
            </a:r>
            <a:r>
              <a:rPr lang="hu-HU" dirty="0"/>
              <a:t>1.</a:t>
            </a:r>
            <a:r>
              <a:rPr lang="hu-HU" dirty="0">
                <a:hlinkClick r:id="rId2"/>
              </a:rPr>
              <a:t>https://eur-lex.europa.eu/legal-content/HU/TXT/PDF/?uri=CELEX:31997L0043&amp;from=EN</a:t>
            </a:r>
            <a:endParaRPr lang="hu-HU" dirty="0"/>
          </a:p>
          <a:p>
            <a:pPr>
              <a:buNone/>
            </a:pPr>
            <a:r>
              <a:rPr lang="hu-HU" dirty="0"/>
              <a:t>1 cikkely, (1) Ezen irányelv kiegészíti a 96/29/Euratom irányelvet és megállapítja a (2) és (3) bekezdésben hivatkozott sugárterheléssel kapcsolatban az egyének sugárvédelmének alapelveit. (2)</a:t>
            </a:r>
            <a:r>
              <a:rPr lang="hu-HU" u="sng" dirty="0"/>
              <a:t> Ezen irányelv az alábbi orvosi sugárterhelésekre vonatkozik</a:t>
            </a:r>
            <a:r>
              <a:rPr lang="hu-HU" dirty="0"/>
              <a:t>: a) </a:t>
            </a:r>
            <a:r>
              <a:rPr lang="hu-HU" dirty="0" err="1"/>
              <a:t>a</a:t>
            </a:r>
            <a:r>
              <a:rPr lang="hu-HU" dirty="0"/>
              <a:t> betegek orvosi diagnózisának </a:t>
            </a:r>
            <a:r>
              <a:rPr lang="hu-HU" u="sng" dirty="0"/>
              <a:t>vagy kezelésének részét</a:t>
            </a:r>
            <a:r>
              <a:rPr lang="hu-HU" dirty="0"/>
              <a:t> képező sugárterhelés;</a:t>
            </a:r>
          </a:p>
          <a:p>
            <a:pPr>
              <a:buNone/>
            </a:pPr>
            <a:r>
              <a:rPr lang="hu-HU" dirty="0"/>
              <a:t>tehát a</a:t>
            </a:r>
            <a:r>
              <a:rPr lang="hu-HU" u="sng" dirty="0"/>
              <a:t> kezelés része </a:t>
            </a:r>
            <a:r>
              <a:rPr lang="hu-HU" dirty="0"/>
              <a:t>az hogy a terápiás részlegen fekszik megfigyelés </a:t>
            </a:r>
            <a:r>
              <a:rPr lang="hu-HU" dirty="0" err="1"/>
              <a:t>stb</a:t>
            </a:r>
            <a:r>
              <a:rPr lang="hu-HU" dirty="0"/>
              <a:t> alatt a többiek között.</a:t>
            </a:r>
          </a:p>
          <a:p>
            <a:endParaRPr lang="hu-H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0"/>
            <a:ext cx="9144000" cy="785794"/>
          </a:xfrm>
        </p:spPr>
        <p:txBody>
          <a:bodyPr>
            <a:normAutofit fontScale="90000"/>
          </a:bodyPr>
          <a:lstStyle/>
          <a:p>
            <a:r>
              <a:rPr lang="hu-HU" sz="2000" dirty="0" smtClean="0"/>
              <a:t>https://www.nnk.gov.hu/index.php/sugarbiologiai-es-sugar-egeszsegugyi-foosztaly/sugarvedelem/orvosi-sugarterhelesek/nemzeti-paciensdozis-felmero-program-2</a:t>
            </a:r>
            <a:endParaRPr lang="hu-HU" sz="2000" dirty="0"/>
          </a:p>
        </p:txBody>
      </p:sp>
      <p:sp>
        <p:nvSpPr>
          <p:cNvPr id="3" name="Tartalom helye 2"/>
          <p:cNvSpPr>
            <a:spLocks noGrp="1"/>
          </p:cNvSpPr>
          <p:nvPr>
            <p:ph idx="1"/>
          </p:nvPr>
        </p:nvSpPr>
        <p:spPr>
          <a:xfrm>
            <a:off x="142844" y="5143512"/>
            <a:ext cx="8043890" cy="1714488"/>
          </a:xfrm>
        </p:spPr>
        <p:txBody>
          <a:bodyPr>
            <a:normAutofit fontScale="32500" lnSpcReduction="20000"/>
          </a:bodyPr>
          <a:lstStyle/>
          <a:p>
            <a:r>
              <a:rPr lang="hu-HU" b="1" dirty="0" smtClean="0"/>
              <a:t>21/2018 EMMI rend. 6. §</a:t>
            </a:r>
            <a:r>
              <a:rPr lang="hu-HU" dirty="0" smtClean="0"/>
              <a:t> (1) Az Egészségügyi Szakmai Kollégium az ionizáló sugárzással járó orvosi eljárások módszertanára, alkalmazására, azok beutalási feltételeire, a betegek, a gondozók és a segítők sugárterhelésével járó kockázatokra, a diagnosztikai irányadó szintek alkalmazására minden berendezés figyelembevételével szakmai útmutatót ad ki.</a:t>
            </a:r>
          </a:p>
          <a:p>
            <a:r>
              <a:rPr lang="hu-HU" dirty="0" smtClean="0"/>
              <a:t>Optimálás :(2) A diagnosztikai irányadó szinteket – a 19. § szerinti országos páciensdózis felmérés adatainak alapulvételével és az európai diagnosztikai irányadó szinteknek a figyelembevételével – az Egészségügyi Szakmai Kollégium állapítja meg, és vizsgálja felül háromévenként. Az Egészségügyi Szakmai Kollégium által megállapított, illetve felülvizsgált szinteket az Egészségügyi Közlönyben közzé kell tenni.</a:t>
            </a:r>
          </a:p>
          <a:p>
            <a:r>
              <a:rPr lang="hu-HU" dirty="0" smtClean="0"/>
              <a:t>8§ (3) Az engedélyes köteles a diagnosztikai irányadó </a:t>
            </a:r>
            <a:r>
              <a:rPr lang="hu-HU" u="sng" dirty="0" smtClean="0">
                <a:solidFill>
                  <a:srgbClr val="FF0000"/>
                </a:solidFill>
              </a:rPr>
              <a:t>szintek ismétlődő túllépése esetén vizsgálatot elrendelni a szükséges javító intézkedések megállapítása céljából.</a:t>
            </a:r>
          </a:p>
          <a:p>
            <a:r>
              <a:rPr lang="hu-HU" dirty="0" smtClean="0"/>
              <a:t>(4) Az engedélyes köteles az országos </a:t>
            </a:r>
            <a:r>
              <a:rPr lang="hu-HU" dirty="0" err="1" smtClean="0"/>
              <a:t>tisztifőorvos</a:t>
            </a:r>
            <a:r>
              <a:rPr lang="hu-HU" dirty="0" smtClean="0"/>
              <a:t> által működtetett elektronikus bejelentő rendszerben a (3) bekezdés szerinti </a:t>
            </a:r>
            <a:r>
              <a:rPr lang="hu-HU" u="sng" dirty="0" smtClean="0">
                <a:solidFill>
                  <a:srgbClr val="FF0000"/>
                </a:solidFill>
              </a:rPr>
              <a:t>eseményeket haladéktalanul, a vizsgálat eredményét és a szükséges javító intézkedéseket a vizsgálat </a:t>
            </a:r>
            <a:r>
              <a:rPr lang="hu-HU" u="sng" dirty="0" err="1" smtClean="0">
                <a:solidFill>
                  <a:srgbClr val="FF0000"/>
                </a:solidFill>
              </a:rPr>
              <a:t>lezárultát</a:t>
            </a:r>
            <a:r>
              <a:rPr lang="hu-HU" u="sng" dirty="0" smtClean="0">
                <a:solidFill>
                  <a:srgbClr val="FF0000"/>
                </a:solidFill>
              </a:rPr>
              <a:t> követő 15 napon belül bejelenteni.</a:t>
            </a:r>
          </a:p>
          <a:p>
            <a:endParaRPr lang="hu-HU" dirty="0" smtClean="0"/>
          </a:p>
          <a:p>
            <a:endParaRPr lang="hu-HU" dirty="0" smtClean="0"/>
          </a:p>
          <a:p>
            <a:endParaRPr lang="hu-HU" dirty="0"/>
          </a:p>
        </p:txBody>
      </p:sp>
      <p:pic>
        <p:nvPicPr>
          <p:cNvPr id="1026" name="Picture 2"/>
          <p:cNvPicPr>
            <a:picLocks noChangeAspect="1" noChangeArrowheads="1"/>
          </p:cNvPicPr>
          <p:nvPr/>
        </p:nvPicPr>
        <p:blipFill>
          <a:blip r:embed="rId2"/>
          <a:srcRect/>
          <a:stretch>
            <a:fillRect/>
          </a:stretch>
        </p:blipFill>
        <p:spPr bwMode="auto">
          <a:xfrm>
            <a:off x="-142908" y="714356"/>
            <a:ext cx="5505493" cy="4048026"/>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5500694" y="785794"/>
            <a:ext cx="3921857" cy="3857652"/>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p:txBody>
          <a:bodyPr/>
          <a:lstStyle/>
          <a:p>
            <a:endParaRPr lang="hu-HU"/>
          </a:p>
        </p:txBody>
      </p:sp>
      <p:pic>
        <p:nvPicPr>
          <p:cNvPr id="4" name="Kép 3"/>
          <p:cNvPicPr/>
          <p:nvPr/>
        </p:nvPicPr>
        <p:blipFill>
          <a:blip r:embed="rId2"/>
          <a:srcRect/>
          <a:stretch>
            <a:fillRect/>
          </a:stretch>
        </p:blipFill>
        <p:spPr bwMode="auto">
          <a:xfrm>
            <a:off x="0" y="0"/>
            <a:ext cx="5963648" cy="5040086"/>
          </a:xfrm>
          <a:prstGeom prst="rect">
            <a:avLst/>
          </a:prstGeom>
          <a:noFill/>
          <a:ln w="9525">
            <a:noFill/>
            <a:miter lim="800000"/>
            <a:headEnd/>
            <a:tailEnd/>
          </a:ln>
          <a:effectLst/>
        </p:spPr>
      </p:pic>
      <p:pic>
        <p:nvPicPr>
          <p:cNvPr id="5" name="Kép 4"/>
          <p:cNvPicPr/>
          <p:nvPr/>
        </p:nvPicPr>
        <p:blipFill>
          <a:blip r:embed="rId3"/>
          <a:srcRect/>
          <a:stretch>
            <a:fillRect/>
          </a:stretch>
        </p:blipFill>
        <p:spPr bwMode="auto">
          <a:xfrm>
            <a:off x="3500398" y="3643314"/>
            <a:ext cx="5643602" cy="2786058"/>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pic>
        <p:nvPicPr>
          <p:cNvPr id="4" name="Picture 2"/>
          <p:cNvPicPr>
            <a:picLocks noGrp="1" noChangeAspect="1" noChangeArrowheads="1"/>
          </p:cNvPicPr>
          <p:nvPr>
            <p:ph idx="1"/>
          </p:nvPr>
        </p:nvPicPr>
        <p:blipFill>
          <a:blip r:embed="rId2"/>
          <a:srcRect/>
          <a:stretch>
            <a:fillRect/>
          </a:stretch>
        </p:blipFill>
        <p:spPr bwMode="auto">
          <a:xfrm>
            <a:off x="285720" y="142852"/>
            <a:ext cx="8229600" cy="2609881"/>
          </a:xfrm>
          <a:prstGeom prst="rect">
            <a:avLst/>
          </a:prstGeom>
          <a:noFill/>
          <a:ln w="9525">
            <a:noFill/>
            <a:miter lim="800000"/>
            <a:headEnd/>
            <a:tailEnd/>
          </a:ln>
          <a:effectLst/>
        </p:spPr>
      </p:pic>
      <p:pic>
        <p:nvPicPr>
          <p:cNvPr id="2050" name="Picture 2"/>
          <p:cNvPicPr>
            <a:picLocks noChangeAspect="1" noChangeArrowheads="1"/>
          </p:cNvPicPr>
          <p:nvPr/>
        </p:nvPicPr>
        <p:blipFill>
          <a:blip r:embed="rId3"/>
          <a:srcRect/>
          <a:stretch>
            <a:fillRect/>
          </a:stretch>
        </p:blipFill>
        <p:spPr bwMode="auto">
          <a:xfrm>
            <a:off x="5857884" y="1643050"/>
            <a:ext cx="3071802" cy="4745809"/>
          </a:xfrm>
          <a:prstGeom prst="rect">
            <a:avLst/>
          </a:prstGeom>
          <a:noFill/>
          <a:ln w="9525">
            <a:noFill/>
            <a:miter lim="800000"/>
            <a:headEnd/>
            <a:tailEnd/>
          </a:ln>
          <a:effectLst/>
        </p:spPr>
      </p:pic>
      <p:pic>
        <p:nvPicPr>
          <p:cNvPr id="1026" name="Picture 2"/>
          <p:cNvPicPr>
            <a:picLocks noChangeAspect="1" noChangeArrowheads="1"/>
          </p:cNvPicPr>
          <p:nvPr/>
        </p:nvPicPr>
        <p:blipFill>
          <a:blip r:embed="rId4"/>
          <a:srcRect/>
          <a:stretch>
            <a:fillRect/>
          </a:stretch>
        </p:blipFill>
        <p:spPr bwMode="auto">
          <a:xfrm>
            <a:off x="142844" y="2928934"/>
            <a:ext cx="4827646" cy="3522667"/>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28596" y="-357214"/>
            <a:ext cx="8229600" cy="1143000"/>
          </a:xfrm>
        </p:spPr>
        <p:txBody>
          <a:bodyPr/>
          <a:lstStyle/>
          <a:p>
            <a:r>
              <a:rPr lang="hu-HU" dirty="0" smtClean="0">
                <a:latin typeface="+mn-lt"/>
                <a:cs typeface="Times New Roman" pitchFamily="18" charset="0"/>
              </a:rPr>
              <a:t>Várandós nők védelme-tájékoztatás</a:t>
            </a:r>
            <a:endParaRPr lang="hu-HU" dirty="0">
              <a:latin typeface="+mn-lt"/>
              <a:cs typeface="Times New Roman" pitchFamily="18" charset="0"/>
            </a:endParaRPr>
          </a:p>
        </p:txBody>
      </p:sp>
      <p:graphicFrame>
        <p:nvGraphicFramePr>
          <p:cNvPr id="4" name="Tartalom helye 3"/>
          <p:cNvGraphicFramePr>
            <a:graphicFrameLocks noGrp="1"/>
          </p:cNvGraphicFramePr>
          <p:nvPr>
            <p:ph idx="1"/>
          </p:nvPr>
        </p:nvGraphicFramePr>
        <p:xfrm>
          <a:off x="357158" y="4715065"/>
          <a:ext cx="8429685" cy="1957070"/>
        </p:xfrm>
        <a:graphic>
          <a:graphicData uri="http://schemas.openxmlformats.org/drawingml/2006/table">
            <a:tbl>
              <a:tblPr/>
              <a:tblGrid>
                <a:gridCol w="2809895">
                  <a:extLst>
                    <a:ext uri="{9D8B030D-6E8A-4147-A177-3AD203B41FA5}">
                      <a16:colId xmlns:a16="http://schemas.microsoft.com/office/drawing/2014/main" val="20000"/>
                    </a:ext>
                  </a:extLst>
                </a:gridCol>
                <a:gridCol w="2809895">
                  <a:extLst>
                    <a:ext uri="{9D8B030D-6E8A-4147-A177-3AD203B41FA5}">
                      <a16:colId xmlns:a16="http://schemas.microsoft.com/office/drawing/2014/main" val="20001"/>
                    </a:ext>
                  </a:extLst>
                </a:gridCol>
                <a:gridCol w="2809895">
                  <a:extLst>
                    <a:ext uri="{9D8B030D-6E8A-4147-A177-3AD203B41FA5}">
                      <a16:colId xmlns:a16="http://schemas.microsoft.com/office/drawing/2014/main" val="20002"/>
                    </a:ext>
                  </a:extLst>
                </a:gridCol>
              </a:tblGrid>
              <a:tr h="497811">
                <a:tc>
                  <a:txBody>
                    <a:bodyPr/>
                    <a:lstStyle/>
                    <a:p>
                      <a:pPr algn="ctr">
                        <a:lnSpc>
                          <a:spcPct val="107000"/>
                        </a:lnSpc>
                        <a:spcAft>
                          <a:spcPts val="0"/>
                        </a:spcAft>
                      </a:pPr>
                      <a:r>
                        <a:rPr lang="hu-HU" sz="1200">
                          <a:solidFill>
                            <a:srgbClr val="000000"/>
                          </a:solidFill>
                          <a:latin typeface="Times"/>
                          <a:ea typeface="Times New Roman"/>
                          <a:cs typeface="Times New Roman"/>
                        </a:rPr>
                        <a:t>Méhet érő dózis (mGy)</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Fejlődési rendellenesség valószínűsége 100 esetből</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A gyermek 1-19 koráig előforduló daganatos betegség kialakulása 10 000 esetből</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a:lnSpc>
                          <a:spcPct val="107000"/>
                        </a:lnSpc>
                        <a:spcAft>
                          <a:spcPts val="0"/>
                        </a:spcAft>
                      </a:pPr>
                      <a:r>
                        <a:rPr lang="hu-HU" sz="1200">
                          <a:solidFill>
                            <a:srgbClr val="000000"/>
                          </a:solidFill>
                          <a:latin typeface="Times"/>
                          <a:ea typeface="Times New Roman"/>
                          <a:cs typeface="Times New Roman"/>
                        </a:rPr>
                        <a:t>0</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3</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3</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0">
                <a:tc>
                  <a:txBody>
                    <a:bodyPr/>
                    <a:lstStyle/>
                    <a:p>
                      <a:pPr algn="ctr">
                        <a:lnSpc>
                          <a:spcPct val="107000"/>
                        </a:lnSpc>
                        <a:spcAft>
                          <a:spcPts val="0"/>
                        </a:spcAft>
                      </a:pPr>
                      <a:r>
                        <a:rPr lang="hu-HU" sz="1200">
                          <a:solidFill>
                            <a:srgbClr val="000000"/>
                          </a:solidFill>
                          <a:latin typeface="Times"/>
                          <a:ea typeface="Times New Roman"/>
                          <a:cs typeface="Times New Roman"/>
                        </a:rPr>
                        <a:t>1</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3</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3</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algn="ctr">
                        <a:lnSpc>
                          <a:spcPct val="107000"/>
                        </a:lnSpc>
                        <a:spcAft>
                          <a:spcPts val="0"/>
                        </a:spcAft>
                      </a:pPr>
                      <a:r>
                        <a:rPr lang="hu-HU" sz="1200">
                          <a:solidFill>
                            <a:srgbClr val="000000"/>
                          </a:solidFill>
                          <a:latin typeface="Times"/>
                          <a:ea typeface="Times New Roman"/>
                          <a:cs typeface="Times New Roman"/>
                        </a:rPr>
                        <a:t>5</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3</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3</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0">
                <a:tc>
                  <a:txBody>
                    <a:bodyPr/>
                    <a:lstStyle/>
                    <a:p>
                      <a:pPr algn="ctr">
                        <a:lnSpc>
                          <a:spcPct val="107000"/>
                        </a:lnSpc>
                        <a:spcAft>
                          <a:spcPts val="0"/>
                        </a:spcAft>
                      </a:pPr>
                      <a:r>
                        <a:rPr lang="hu-HU" sz="1200">
                          <a:solidFill>
                            <a:srgbClr val="000000"/>
                          </a:solidFill>
                          <a:latin typeface="Times"/>
                          <a:ea typeface="Times New Roman"/>
                          <a:cs typeface="Times New Roman"/>
                        </a:rPr>
                        <a:t>10</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3</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4</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0">
                <a:tc>
                  <a:txBody>
                    <a:bodyPr/>
                    <a:lstStyle/>
                    <a:p>
                      <a:pPr algn="ctr">
                        <a:lnSpc>
                          <a:spcPct val="107000"/>
                        </a:lnSpc>
                        <a:spcAft>
                          <a:spcPts val="0"/>
                        </a:spcAft>
                      </a:pPr>
                      <a:r>
                        <a:rPr lang="hu-HU" sz="1200">
                          <a:solidFill>
                            <a:srgbClr val="000000"/>
                          </a:solidFill>
                          <a:latin typeface="Times"/>
                          <a:ea typeface="Times New Roman"/>
                          <a:cs typeface="Times New Roman"/>
                        </a:rPr>
                        <a:t>50</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3</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6</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0">
                <a:tc>
                  <a:txBody>
                    <a:bodyPr/>
                    <a:lstStyle/>
                    <a:p>
                      <a:pPr algn="ctr">
                        <a:lnSpc>
                          <a:spcPct val="107000"/>
                        </a:lnSpc>
                        <a:spcAft>
                          <a:spcPts val="0"/>
                        </a:spcAft>
                      </a:pPr>
                      <a:r>
                        <a:rPr lang="hu-HU" sz="1200">
                          <a:solidFill>
                            <a:srgbClr val="000000"/>
                          </a:solidFill>
                          <a:latin typeface="Times"/>
                          <a:ea typeface="Times New Roman"/>
                          <a:cs typeface="Times New Roman"/>
                        </a:rPr>
                        <a:t>100</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3</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9</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0">
                <a:tc>
                  <a:txBody>
                    <a:bodyPr/>
                    <a:lstStyle/>
                    <a:p>
                      <a:pPr algn="ctr">
                        <a:lnSpc>
                          <a:spcPct val="107000"/>
                        </a:lnSpc>
                        <a:spcAft>
                          <a:spcPts val="0"/>
                        </a:spcAft>
                      </a:pPr>
                      <a:r>
                        <a:rPr lang="hu-HU" sz="1200">
                          <a:solidFill>
                            <a:srgbClr val="000000"/>
                          </a:solidFill>
                          <a:latin typeface="Times"/>
                          <a:ea typeface="Times New Roman"/>
                          <a:cs typeface="Times New Roman"/>
                        </a:rPr>
                        <a:t>&gt;100</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a:solidFill>
                            <a:srgbClr val="000000"/>
                          </a:solidFill>
                          <a:latin typeface="Times"/>
                          <a:ea typeface="Times New Roman"/>
                          <a:cs typeface="Times New Roman"/>
                        </a:rPr>
                        <a:t>valószínűleg igen</a:t>
                      </a:r>
                      <a:endParaRPr lang="hu-HU" sz="110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hu-HU" sz="1200" dirty="0">
                          <a:solidFill>
                            <a:srgbClr val="000000"/>
                          </a:solidFill>
                          <a:latin typeface="Times"/>
                          <a:ea typeface="Times New Roman"/>
                          <a:cs typeface="Times New Roman"/>
                        </a:rPr>
                        <a:t>-</a:t>
                      </a:r>
                      <a:endParaRPr lang="hu-HU" sz="1100" dirty="0">
                        <a:latin typeface="Calibri"/>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
        <p:nvSpPr>
          <p:cNvPr id="41985" name="Rectangle 1"/>
          <p:cNvSpPr>
            <a:spLocks noChangeArrowheads="1"/>
          </p:cNvSpPr>
          <p:nvPr/>
        </p:nvSpPr>
        <p:spPr bwMode="auto">
          <a:xfrm>
            <a:off x="214282" y="500042"/>
            <a:ext cx="8643934"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A káros hatások kockázat növekedése a nemzetközi irodalom (ICRP84) alapján 10mGy feletti méhet érő sugárzás éréknél kezd el változni.</a:t>
            </a:r>
            <a:endParaRPr kumimoji="0" lang="hu-HU" sz="1600" b="0" i="0" u="none" strike="noStrike" cap="none" normalizeH="0" baseline="0" dirty="0" smtClean="0">
              <a:ln>
                <a:noFill/>
              </a:ln>
              <a:solidFill>
                <a:schemeClr val="tx1"/>
              </a:solidFill>
              <a:effectLst/>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Calibri" pitchFamily="34" charset="0"/>
                <a:cs typeface="Times New Roman" pitchFamily="18" charset="0"/>
              </a:rPr>
              <a:t> </a:t>
            </a:r>
            <a:endParaRPr kumimoji="0" lang="hu-HU" sz="1600" b="0" i="0" u="none" strike="noStrike" cap="none" normalizeH="0" baseline="0" dirty="0" smtClean="0">
              <a:ln>
                <a:noFill/>
              </a:ln>
              <a:solidFill>
                <a:schemeClr val="tx1"/>
              </a:solidFill>
              <a:effectLst/>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Születési rendellenség küszöbértéke 100-200mGy. Ez az elszenvedett dózis hatás elsősorban a központi idegrendszert érinti. A központi idegrendszer fejlődési rendellenesség függ a magzat korától. A legérzékenyebb időszak a 8-15 hetes időszak.</a:t>
            </a:r>
            <a:endParaRPr kumimoji="0" lang="hu-HU" sz="1600" b="0" i="0" u="none" strike="noStrike" cap="none" normalizeH="0" baseline="0" dirty="0" smtClean="0">
              <a:ln>
                <a:noFill/>
              </a:ln>
              <a:solidFill>
                <a:schemeClr val="tx1"/>
              </a:solidFill>
              <a:effectLst/>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A 25-ik héttől a magzat sugárérzékenysége jelentősen csökken. A 25 hét és a 42 hét között a csecsemő  kockázati értékeivel lehet számolni.</a:t>
            </a:r>
            <a:endParaRPr kumimoji="0" lang="hu-HU" sz="1600" b="0" i="0" u="none" strike="noStrike" cap="none" normalizeH="0" baseline="0" dirty="0" smtClean="0">
              <a:ln>
                <a:noFill/>
              </a:ln>
              <a:solidFill>
                <a:schemeClr val="tx1"/>
              </a:solidFill>
              <a:effectLst/>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A fejlődési rendellenségek 100mGy-től 1000mGy tartományban elsősorban IQ csökkenést, 1000mGy feletti dózis esetén </a:t>
            </a:r>
            <a:r>
              <a:rPr kumimoji="0" lang="hu-HU" sz="1600" b="0" i="0" u="none" strike="noStrike" cap="none" normalizeH="0" baseline="0" dirty="0" err="1" smtClean="0">
                <a:ln>
                  <a:noFill/>
                </a:ln>
                <a:solidFill>
                  <a:srgbClr val="000000"/>
                </a:solidFill>
                <a:effectLst/>
                <a:ea typeface="Times New Roman" pitchFamily="18" charset="0"/>
                <a:cs typeface="Times New Roman" pitchFamily="18" charset="0"/>
              </a:rPr>
              <a:t>mikrokefália</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előfordulását okozhatják. (100mGy méhet érintő dózis mennyiség kb. 3 db. 5 fázisú medence CT vizsgálattal érhető el). (Felnőtt lakosság esetén 1000mGy egésztest besugárzás kockázata 5,7% daganatos betegség előfordulást eredményez.)</a:t>
            </a:r>
            <a:endParaRPr kumimoji="0" lang="hu-HU" sz="1600" b="0" i="0" u="none" strike="noStrike" cap="none" normalizeH="0" baseline="0" dirty="0" smtClean="0">
              <a:ln>
                <a:noFill/>
              </a:ln>
              <a:solidFill>
                <a:schemeClr val="tx1"/>
              </a:solidFill>
              <a:effectLst/>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a:t>
            </a:r>
            <a:endParaRPr kumimoji="0" lang="hu-HU" sz="1600" b="0" i="0" u="none" strike="noStrike" cap="none" normalizeH="0" baseline="0" dirty="0" smtClean="0">
              <a:ln>
                <a:noFill/>
              </a:ln>
              <a:solidFill>
                <a:schemeClr val="tx1"/>
              </a:solidFill>
              <a:effectLst/>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*természetes háttér sugárzás: környezetünkben előforduló kozmikus és földi sugárzások összessége amely kb.3,7 </a:t>
            </a:r>
            <a:r>
              <a:rPr kumimoji="0" lang="hu-HU" sz="1600" b="0" i="0" u="none" strike="noStrike" cap="none" normalizeH="0" baseline="0" dirty="0" err="1" smtClean="0">
                <a:ln>
                  <a:noFill/>
                </a:ln>
                <a:solidFill>
                  <a:srgbClr val="000000"/>
                </a:solidFill>
                <a:effectLst/>
                <a:ea typeface="Times New Roman" pitchFamily="18" charset="0"/>
                <a:cs typeface="Times New Roman" pitchFamily="18" charset="0"/>
              </a:rPr>
              <a:t>mGy</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/év</a:t>
            </a:r>
            <a:endParaRPr kumimoji="0" lang="hu-HU" sz="1600" b="0" i="0" u="none" strike="noStrike" cap="none" normalizeH="0" baseline="0" dirty="0" smtClean="0">
              <a:ln>
                <a:noFill/>
              </a:ln>
              <a:solidFill>
                <a:schemeClr val="tx1"/>
              </a:solidFill>
              <a:effectLst/>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a:t>
            </a:r>
            <a:r>
              <a:rPr kumimoji="0" lang="hu-HU" sz="1600" b="0" i="0" u="none" strike="noStrike" cap="none" normalizeH="0" baseline="0" dirty="0" err="1" smtClean="0">
                <a:ln>
                  <a:noFill/>
                </a:ln>
                <a:solidFill>
                  <a:srgbClr val="000000"/>
                </a:solidFill>
                <a:effectLst/>
                <a:ea typeface="Times New Roman" pitchFamily="18" charset="0"/>
                <a:cs typeface="Times New Roman" pitchFamily="18" charset="0"/>
              </a:rPr>
              <a:t>mGy</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az elnyelt dózis mértékegysége,; egy </a:t>
            </a:r>
            <a:r>
              <a:rPr kumimoji="0" lang="hu-HU" sz="1600" b="0" i="0" u="none" strike="noStrike" cap="none" normalizeH="0" baseline="0" dirty="0" err="1" smtClean="0">
                <a:ln>
                  <a:noFill/>
                </a:ln>
                <a:solidFill>
                  <a:srgbClr val="000000"/>
                </a:solidFill>
                <a:effectLst/>
                <a:ea typeface="Times New Roman" pitchFamily="18" charset="0"/>
                <a:cs typeface="Times New Roman" pitchFamily="18" charset="0"/>
              </a:rPr>
              <a:t>gray</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a:t>
            </a:r>
            <a:r>
              <a:rPr kumimoji="0" lang="hu-HU" sz="1600" b="0" i="0" u="none" strike="noStrike" cap="none" normalizeH="0" baseline="0" dirty="0" err="1" smtClean="0">
                <a:ln>
                  <a:noFill/>
                </a:ln>
                <a:solidFill>
                  <a:srgbClr val="000000"/>
                </a:solidFill>
                <a:effectLst/>
                <a:ea typeface="Times New Roman" pitchFamily="18" charset="0"/>
                <a:cs typeface="Times New Roman" pitchFamily="18" charset="0"/>
              </a:rPr>
              <a:t>Gy</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a:t>
            </a:r>
            <a:r>
              <a:rPr kumimoji="0" lang="hu-HU" sz="1600" b="0" i="0" u="none" strike="noStrike" cap="none" normalizeH="0" baseline="0" dirty="0" err="1" smtClean="0">
                <a:ln>
                  <a:noFill/>
                </a:ln>
                <a:solidFill>
                  <a:srgbClr val="000000"/>
                </a:solidFill>
                <a:effectLst/>
                <a:ea typeface="Times New Roman" pitchFamily="18" charset="0"/>
                <a:cs typeface="Times New Roman" pitchFamily="18" charset="0"/>
              </a:rPr>
              <a:t>egy</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joule per kilogrammnak felel meg: 1 </a:t>
            </a:r>
            <a:r>
              <a:rPr kumimoji="0" lang="hu-HU" sz="1600" b="0" i="0" u="none" strike="noStrike" cap="none" normalizeH="0" baseline="0" dirty="0" err="1" smtClean="0">
                <a:ln>
                  <a:noFill/>
                </a:ln>
                <a:solidFill>
                  <a:srgbClr val="000000"/>
                </a:solidFill>
                <a:effectLst/>
                <a:ea typeface="Times New Roman" pitchFamily="18" charset="0"/>
                <a:cs typeface="Times New Roman" pitchFamily="18" charset="0"/>
              </a:rPr>
              <a:t>Gy</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 </a:t>
            </a:r>
            <a:r>
              <a:rPr kumimoji="0" lang="hu-HU" sz="1600" b="0" i="0" u="none" strike="noStrike" cap="none" normalizeH="0" baseline="0" dirty="0" err="1" smtClean="0">
                <a:ln>
                  <a:noFill/>
                </a:ln>
                <a:solidFill>
                  <a:srgbClr val="000000"/>
                </a:solidFill>
                <a:effectLst/>
                <a:ea typeface="Times New Roman" pitchFamily="18" charset="0"/>
                <a:cs typeface="Times New Roman" pitchFamily="18" charset="0"/>
              </a:rPr>
              <a:t>1</a:t>
            </a: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J/kg</a:t>
            </a:r>
            <a:endParaRPr kumimoji="0" lang="hu-HU" sz="1600" b="0" i="0" u="none" strike="noStrike" cap="none" normalizeH="0" baseline="0" dirty="0" smtClean="0">
              <a:ln>
                <a:noFill/>
              </a:ln>
              <a:solidFill>
                <a:schemeClr val="tx1"/>
              </a:solidFill>
              <a:effectLst/>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hu-HU" sz="1600" b="0" i="0" u="none" strike="noStrike" cap="none" normalizeH="0" baseline="0" dirty="0" smtClean="0">
                <a:ln>
                  <a:noFill/>
                </a:ln>
                <a:solidFill>
                  <a:srgbClr val="000000"/>
                </a:solidFill>
                <a:effectLst/>
                <a:ea typeface="Times New Roman" pitchFamily="18" charset="0"/>
                <a:cs typeface="Times New Roman" pitchFamily="18" charset="0"/>
              </a:rPr>
              <a:t> </a:t>
            </a:r>
            <a:endParaRPr kumimoji="0" lang="hu-HU" sz="1600" b="0" i="0" u="none" strike="noStrike" cap="none" normalizeH="0" baseline="0" dirty="0" smtClean="0">
              <a:ln>
                <a:noFill/>
              </a:ln>
              <a:solidFill>
                <a:schemeClr val="tx1"/>
              </a:solidFill>
              <a:effectLst/>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42908" y="0"/>
            <a:ext cx="10144164" cy="785794"/>
          </a:xfrm>
        </p:spPr>
        <p:txBody>
          <a:bodyPr>
            <a:normAutofit fontScale="90000"/>
          </a:bodyPr>
          <a:lstStyle/>
          <a:p>
            <a:r>
              <a:rPr lang="hu-HU" sz="3200" dirty="0">
                <a:latin typeface="+mn-lt"/>
                <a:cs typeface="Times New Roman" pitchFamily="18" charset="0"/>
              </a:rPr>
              <a:t>Orvosi sugárterheléssel járó tevékenységekre vonatkozó minőségbiztosítási program</a:t>
            </a:r>
          </a:p>
        </p:txBody>
      </p:sp>
      <p:graphicFrame>
        <p:nvGraphicFramePr>
          <p:cNvPr id="4" name="Tartalom helye 3"/>
          <p:cNvGraphicFramePr>
            <a:graphicFrameLocks noGrp="1"/>
          </p:cNvGraphicFramePr>
          <p:nvPr>
            <p:ph idx="1"/>
          </p:nvPr>
        </p:nvGraphicFramePr>
        <p:xfrm>
          <a:off x="0" y="821563"/>
          <a:ext cx="8929718" cy="5643602"/>
        </p:xfrm>
        <a:graphic>
          <a:graphicData uri="http://schemas.openxmlformats.org/drawingml/2006/table">
            <a:tbl>
              <a:tblPr/>
              <a:tblGrid>
                <a:gridCol w="1643042">
                  <a:extLst>
                    <a:ext uri="{9D8B030D-6E8A-4147-A177-3AD203B41FA5}">
                      <a16:colId xmlns:a16="http://schemas.microsoft.com/office/drawing/2014/main" val="20000"/>
                    </a:ext>
                  </a:extLst>
                </a:gridCol>
                <a:gridCol w="7286676">
                  <a:extLst>
                    <a:ext uri="{9D8B030D-6E8A-4147-A177-3AD203B41FA5}">
                      <a16:colId xmlns:a16="http://schemas.microsoft.com/office/drawing/2014/main" val="20001"/>
                    </a:ext>
                  </a:extLst>
                </a:gridCol>
              </a:tblGrid>
              <a:tr h="5643602">
                <a:tc>
                  <a:txBody>
                    <a:bodyPr/>
                    <a:lstStyle/>
                    <a:p>
                      <a:pPr marL="0" algn="l" defTabSz="914400" rtl="0" eaLnBrk="1" latinLnBrk="0" hangingPunct="1">
                        <a:lnSpc>
                          <a:spcPts val="1600"/>
                        </a:lnSpc>
                        <a:spcAft>
                          <a:spcPts val="0"/>
                        </a:spcAft>
                      </a:pPr>
                      <a:r>
                        <a:rPr lang="hu-HU" sz="2000" kern="1200" dirty="0">
                          <a:solidFill>
                            <a:schemeClr val="tx1"/>
                          </a:solidFill>
                          <a:latin typeface="+mn-lt"/>
                          <a:ea typeface="Times New Roman"/>
                          <a:cs typeface="Times New Roman"/>
                        </a:rPr>
                        <a:t>21/2018. (VII.9.) EMMI  rendelete</a:t>
                      </a:r>
                    </a:p>
                    <a:p>
                      <a:pPr marL="0" algn="l" defTabSz="914400" rtl="0" eaLnBrk="1" latinLnBrk="0" hangingPunct="1">
                        <a:lnSpc>
                          <a:spcPts val="1600"/>
                        </a:lnSpc>
                        <a:spcAft>
                          <a:spcPts val="0"/>
                        </a:spcAft>
                      </a:pPr>
                      <a:r>
                        <a:rPr lang="hu-HU" sz="2000" kern="1200" dirty="0">
                          <a:solidFill>
                            <a:schemeClr val="tx1"/>
                          </a:solidFill>
                          <a:latin typeface="+mn-lt"/>
                          <a:ea typeface="Times New Roman"/>
                          <a:cs typeface="Times New Roman"/>
                        </a:rPr>
                        <a:t>az egészségügyi szolgáltatások nyújtása során ionizáló sugárzásnak nem munkaköri kötelezettségük keretében kitett személyek egészsége védelmének szabályairól</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l" defTabSz="914400" rtl="0" eaLnBrk="1" latinLnBrk="0" hangingPunct="1">
                        <a:lnSpc>
                          <a:spcPts val="1600"/>
                        </a:lnSpc>
                        <a:spcAft>
                          <a:spcPts val="0"/>
                        </a:spcAft>
                      </a:pPr>
                      <a:r>
                        <a:rPr lang="hu-HU" sz="2000" kern="1200" dirty="0">
                          <a:solidFill>
                            <a:schemeClr val="tx1"/>
                          </a:solidFill>
                          <a:latin typeface="+mn-lt"/>
                          <a:ea typeface="Times New Roman"/>
                          <a:cs typeface="Times New Roman"/>
                        </a:rPr>
                        <a:t>8. § (1) A kívánt diagnosztikai eredményt az ésszerűen elérhető legalacsonyabb sugárterheléssel kell megszerezni(optimálás /indoklás). Ennek érdekében az országos páciensdózis felmérés eredményeire támaszkodva, országos érvényű diagnosztikai irányadó szinteket kell alkalmazni, és a szakmai kollégium ajánlásait (OTH weboldalán kell elérni, jelenleg ezek nem elérhetőek)</a:t>
                      </a:r>
                      <a:br>
                        <a:rPr lang="hu-HU" sz="2000" kern="1200" dirty="0">
                          <a:solidFill>
                            <a:schemeClr val="tx1"/>
                          </a:solidFill>
                          <a:latin typeface="+mn-lt"/>
                          <a:ea typeface="Times New Roman"/>
                          <a:cs typeface="Times New Roman"/>
                        </a:rPr>
                      </a:br>
                      <a:r>
                        <a:rPr lang="hu-HU" sz="2000" kern="1200" dirty="0">
                          <a:solidFill>
                            <a:schemeClr val="tx1"/>
                          </a:solidFill>
                          <a:latin typeface="+mn-lt"/>
                          <a:ea typeface="Times New Roman"/>
                          <a:cs typeface="Times New Roman"/>
                        </a:rPr>
                        <a:t>b) rendszeres minőségbiztosítást és minőség-ellenőrzést kell alkalmazni egyetem minőség irányítási rendszerének keretén belül.5 évente független klinikai auditot kell végeztetni. </a:t>
                      </a:r>
                    </a:p>
                    <a:p>
                      <a:pPr marL="0" algn="l" defTabSz="914400" rtl="0" eaLnBrk="1" latinLnBrk="0" hangingPunct="1">
                        <a:lnSpc>
                          <a:spcPts val="1600"/>
                        </a:lnSpc>
                        <a:spcAft>
                          <a:spcPts val="0"/>
                        </a:spcAft>
                      </a:pPr>
                      <a:r>
                        <a:rPr lang="hu-HU" sz="2000" kern="1200" dirty="0">
                          <a:solidFill>
                            <a:schemeClr val="tx1"/>
                          </a:solidFill>
                          <a:latin typeface="+mn-lt"/>
                          <a:ea typeface="Times New Roman"/>
                          <a:cs typeface="Times New Roman"/>
                        </a:rPr>
                        <a:t>c) A rendelet szerinti páciens és hozzá tartózók segítők gondozókat tájékoztatni kell az elszenvedet dózisokról és annak kockázatáról, </a:t>
                      </a:r>
                    </a:p>
                    <a:p>
                      <a:pPr marL="0" algn="l" defTabSz="914400" rtl="0" eaLnBrk="1" latinLnBrk="0" hangingPunct="1">
                        <a:lnSpc>
                          <a:spcPts val="1600"/>
                        </a:lnSpc>
                        <a:spcAft>
                          <a:spcPts val="0"/>
                        </a:spcAft>
                      </a:pPr>
                      <a:r>
                        <a:rPr lang="hu-HU" sz="2000" kern="1200" dirty="0">
                          <a:solidFill>
                            <a:schemeClr val="tx1"/>
                          </a:solidFill>
                          <a:latin typeface="+mn-lt"/>
                          <a:ea typeface="Times New Roman"/>
                          <a:cs typeface="Times New Roman"/>
                        </a:rPr>
                        <a:t>d) A páciens becsült dózisai a vizsgálat anyag tartalmazza és archiválása a helyi dokumentációs kezelési szabályzat alapján történik. DICOM file típusban a páciens pontos dózis becslésére vonatkozó releváns adatok megtalálhatóak.</a:t>
                      </a:r>
                    </a:p>
                    <a:p>
                      <a:pPr marL="0" algn="l" defTabSz="914400" rtl="0" eaLnBrk="1" latinLnBrk="0" hangingPunct="1">
                        <a:lnSpc>
                          <a:spcPts val="1600"/>
                        </a:lnSpc>
                        <a:spcAft>
                          <a:spcPts val="0"/>
                        </a:spcAft>
                      </a:pPr>
                      <a:r>
                        <a:rPr lang="hu-HU" sz="2000" kern="1200" dirty="0">
                          <a:solidFill>
                            <a:schemeClr val="tx1"/>
                          </a:solidFill>
                          <a:latin typeface="+mn-lt"/>
                          <a:ea typeface="Times New Roman"/>
                          <a:cs typeface="Times New Roman"/>
                        </a:rPr>
                        <a:t> e) A rendtelet szerinti adat szolgáltatási kötelezettségnek, ha lehetséges eleget kell tenni minden év július 31-ig.(az illetékes hatóságnak)</a:t>
                      </a:r>
                    </a:p>
                    <a:p>
                      <a:pPr marL="0" algn="l" defTabSz="914400" rtl="0" eaLnBrk="1" latinLnBrk="0" hangingPunct="1">
                        <a:lnSpc>
                          <a:spcPts val="1600"/>
                        </a:lnSpc>
                        <a:spcAft>
                          <a:spcPts val="0"/>
                        </a:spcAft>
                      </a:pPr>
                      <a:r>
                        <a:rPr lang="hu-HU" sz="2000" kern="1200" dirty="0">
                          <a:solidFill>
                            <a:schemeClr val="tx1"/>
                          </a:solidFill>
                          <a:latin typeface="+mn-lt"/>
                          <a:ea typeface="Times New Roman"/>
                          <a:cs typeface="Times New Roman"/>
                        </a:rPr>
                        <a:t>f) A rendelet szerinti tájékoztatás és kártyát kell a betegek számára biztosítani. Elbocsátási kritériumnak meg kell felelni (25mikroSv/h 1m távolságban)</a:t>
                      </a:r>
                    </a:p>
                    <a:p>
                      <a:pPr marL="0" algn="l" defTabSz="914400" rtl="0" eaLnBrk="1" latinLnBrk="0" hangingPunct="1">
                        <a:lnSpc>
                          <a:spcPts val="1600"/>
                        </a:lnSpc>
                        <a:spcAft>
                          <a:spcPts val="0"/>
                        </a:spcAft>
                      </a:pPr>
                      <a:r>
                        <a:rPr lang="hu-HU" sz="2000" kern="1200" dirty="0">
                          <a:solidFill>
                            <a:schemeClr val="tx1"/>
                          </a:solidFill>
                          <a:latin typeface="+mn-lt"/>
                          <a:ea typeface="Times New Roman"/>
                          <a:cs typeface="Times New Roman"/>
                        </a:rPr>
                        <a:t>g) A páciens becsült dózisai a vizsgálat anyag a tartalmazza és archiválása a helyi dokumentációs kezelési szabályzat alapján történik. A dokumentációban a páciens pontos dózis becslésére vonatkozó releváns adatok megtalálhatóak.</a:t>
                      </a:r>
                    </a:p>
                    <a:p>
                      <a:pPr marL="0" algn="l" defTabSz="914400" rtl="0" eaLnBrk="1" latinLnBrk="0" hangingPunct="1">
                        <a:lnSpc>
                          <a:spcPts val="1600"/>
                        </a:lnSpc>
                        <a:spcAft>
                          <a:spcPts val="0"/>
                        </a:spcAft>
                      </a:pPr>
                      <a:r>
                        <a:rPr lang="hu-HU" sz="2000" kern="1200" dirty="0">
                          <a:solidFill>
                            <a:schemeClr val="tx1"/>
                          </a:solidFill>
                          <a:latin typeface="+mn-lt"/>
                          <a:ea typeface="Times New Roman"/>
                          <a:cs typeface="Times New Roman"/>
                        </a:rPr>
                        <a:t>h) dózis </a:t>
                      </a:r>
                      <a:r>
                        <a:rPr lang="hu-HU" sz="2000" kern="1200" dirty="0" err="1">
                          <a:solidFill>
                            <a:schemeClr val="tx1"/>
                          </a:solidFill>
                          <a:latin typeface="+mn-lt"/>
                          <a:ea typeface="Times New Roman"/>
                          <a:cs typeface="Times New Roman"/>
                        </a:rPr>
                        <a:t>kalibrátornak</a:t>
                      </a:r>
                      <a:r>
                        <a:rPr lang="hu-HU" sz="2000" kern="1200" dirty="0">
                          <a:solidFill>
                            <a:schemeClr val="tx1"/>
                          </a:solidFill>
                          <a:latin typeface="+mn-lt"/>
                          <a:ea typeface="Times New Roman"/>
                          <a:cs typeface="Times New Roman"/>
                        </a:rPr>
                        <a:t> mérésügyi hatóság által kalibráltnak kell </a:t>
                      </a:r>
                      <a:r>
                        <a:rPr lang="hu-HU" sz="2000" kern="1200" dirty="0" smtClean="0">
                          <a:solidFill>
                            <a:schemeClr val="tx1"/>
                          </a:solidFill>
                          <a:latin typeface="+mn-lt"/>
                          <a:ea typeface="Times New Roman"/>
                          <a:cs typeface="Times New Roman"/>
                        </a:rPr>
                        <a:t>lennie (ez nem kötelező)</a:t>
                      </a:r>
                      <a:endParaRPr lang="hu-HU" sz="2000" kern="1200" dirty="0">
                        <a:solidFill>
                          <a:schemeClr val="tx1"/>
                        </a:solidFill>
                        <a:latin typeface="+mn-lt"/>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0"/>
            <a:ext cx="9144000" cy="1417638"/>
          </a:xfrm>
        </p:spPr>
        <p:txBody>
          <a:bodyPr>
            <a:noAutofit/>
          </a:bodyPr>
          <a:lstStyle/>
          <a:p>
            <a:pPr lvl="0" fontAlgn="base"/>
            <a:r>
              <a:rPr lang="en-US" sz="2800" dirty="0" smtClean="0">
                <a:solidFill>
                  <a:schemeClr val="tx1"/>
                </a:solidFill>
              </a:rPr>
              <a:t>a </a:t>
            </a:r>
            <a:r>
              <a:rPr lang="en-US" sz="2800" dirty="0" err="1" smtClean="0">
                <a:solidFill>
                  <a:schemeClr val="tx1"/>
                </a:solidFill>
              </a:rPr>
              <a:t>hulladék</a:t>
            </a:r>
            <a:r>
              <a:rPr lang="hu-HU" sz="2800" dirty="0" smtClean="0">
                <a:solidFill>
                  <a:schemeClr val="tx1"/>
                </a:solidFill>
              </a:rPr>
              <a:t> </a:t>
            </a:r>
            <a:r>
              <a:rPr lang="en-US" sz="2800" dirty="0" err="1" smtClean="0">
                <a:solidFill>
                  <a:schemeClr val="tx1"/>
                </a:solidFill>
              </a:rPr>
              <a:t>kezelés</a:t>
            </a:r>
            <a:r>
              <a:rPr lang="en-US" sz="2800" dirty="0" smtClean="0">
                <a:solidFill>
                  <a:schemeClr val="tx1"/>
                </a:solidFill>
              </a:rPr>
              <a:t> </a:t>
            </a:r>
            <a:r>
              <a:rPr lang="en-US" sz="2800" dirty="0" err="1" smtClean="0">
                <a:solidFill>
                  <a:schemeClr val="tx1"/>
                </a:solidFill>
              </a:rPr>
              <a:t>és</a:t>
            </a:r>
            <a:r>
              <a:rPr lang="en-US" sz="2800" dirty="0" smtClean="0">
                <a:solidFill>
                  <a:schemeClr val="tx1"/>
                </a:solidFill>
              </a:rPr>
              <a:t> a </a:t>
            </a:r>
            <a:r>
              <a:rPr lang="en-US" sz="2800" dirty="0" err="1" smtClean="0">
                <a:solidFill>
                  <a:schemeClr val="tx1"/>
                </a:solidFill>
              </a:rPr>
              <a:t>kibocsátás</a:t>
            </a:r>
            <a:r>
              <a:rPr lang="hu-HU" sz="2800" dirty="0" smtClean="0">
                <a:solidFill>
                  <a:schemeClr val="tx1"/>
                </a:solidFill>
              </a:rPr>
              <a:t> </a:t>
            </a:r>
            <a:r>
              <a:rPr lang="en-US" sz="2800" dirty="0" err="1" smtClean="0">
                <a:solidFill>
                  <a:schemeClr val="tx1"/>
                </a:solidFill>
              </a:rPr>
              <a:t>ellenőrzés</a:t>
            </a:r>
            <a:r>
              <a:rPr lang="en-US" sz="2800" dirty="0" smtClean="0">
                <a:solidFill>
                  <a:schemeClr val="tx1"/>
                </a:solidFill>
              </a:rPr>
              <a:t> </a:t>
            </a:r>
            <a:r>
              <a:rPr lang="en-US" sz="2800" dirty="0" err="1" smtClean="0">
                <a:solidFill>
                  <a:schemeClr val="tx1"/>
                </a:solidFill>
              </a:rPr>
              <a:t>speciális</a:t>
            </a:r>
            <a:r>
              <a:rPr lang="en-US" sz="2800" dirty="0" smtClean="0">
                <a:solidFill>
                  <a:schemeClr val="tx1"/>
                </a:solidFill>
              </a:rPr>
              <a:t> </a:t>
            </a:r>
            <a:r>
              <a:rPr lang="en-US" sz="2800" dirty="0" err="1" smtClean="0">
                <a:solidFill>
                  <a:schemeClr val="tx1"/>
                </a:solidFill>
              </a:rPr>
              <a:t>szabályai</a:t>
            </a:r>
            <a:r>
              <a:rPr lang="en-US" sz="2800" dirty="0" smtClean="0">
                <a:solidFill>
                  <a:schemeClr val="tx1"/>
                </a:solidFill>
              </a:rPr>
              <a:t> a </a:t>
            </a:r>
            <a:r>
              <a:rPr lang="en-US" sz="2800" dirty="0" err="1" smtClean="0">
                <a:solidFill>
                  <a:schemeClr val="tx1"/>
                </a:solidFill>
              </a:rPr>
              <a:t>kezelő</a:t>
            </a:r>
            <a:r>
              <a:rPr lang="hu-HU" sz="2800" dirty="0" smtClean="0">
                <a:solidFill>
                  <a:schemeClr val="tx1"/>
                </a:solidFill>
              </a:rPr>
              <a:t> </a:t>
            </a:r>
            <a:r>
              <a:rPr lang="en-US" sz="2800" dirty="0" err="1" smtClean="0">
                <a:solidFill>
                  <a:schemeClr val="tx1"/>
                </a:solidFill>
              </a:rPr>
              <a:t>helyeken</a:t>
            </a:r>
            <a:r>
              <a:rPr lang="en-US" sz="2800" dirty="0" smtClean="0">
                <a:solidFill>
                  <a:schemeClr val="tx1"/>
                </a:solidFill>
              </a:rPr>
              <a:t> </a:t>
            </a:r>
            <a:r>
              <a:rPr lang="en-US" sz="2800" dirty="0" err="1" smtClean="0">
                <a:solidFill>
                  <a:schemeClr val="tx1"/>
                </a:solidFill>
              </a:rPr>
              <a:t>és</a:t>
            </a:r>
            <a:r>
              <a:rPr lang="en-US" sz="2800" dirty="0" smtClean="0">
                <a:solidFill>
                  <a:schemeClr val="tx1"/>
                </a:solidFill>
              </a:rPr>
              <a:t> </a:t>
            </a:r>
            <a:r>
              <a:rPr lang="en-US" sz="2800" dirty="0" err="1" smtClean="0">
                <a:solidFill>
                  <a:schemeClr val="tx1"/>
                </a:solidFill>
              </a:rPr>
              <a:t>az</a:t>
            </a:r>
            <a:r>
              <a:rPr lang="en-US" sz="2800" dirty="0" smtClean="0">
                <a:solidFill>
                  <a:schemeClr val="tx1"/>
                </a:solidFill>
              </a:rPr>
              <a:t> </a:t>
            </a:r>
            <a:r>
              <a:rPr lang="en-US" sz="2800" dirty="0" err="1" smtClean="0">
                <a:solidFill>
                  <a:schemeClr val="tx1"/>
                </a:solidFill>
              </a:rPr>
              <a:t>orvosi</a:t>
            </a:r>
            <a:r>
              <a:rPr lang="en-US" sz="2800" dirty="0" smtClean="0">
                <a:solidFill>
                  <a:schemeClr val="tx1"/>
                </a:solidFill>
              </a:rPr>
              <a:t> </a:t>
            </a:r>
            <a:r>
              <a:rPr lang="en-US" sz="2800" dirty="0" err="1" smtClean="0">
                <a:solidFill>
                  <a:schemeClr val="tx1"/>
                </a:solidFill>
              </a:rPr>
              <a:t>izotóp</a:t>
            </a:r>
            <a:r>
              <a:rPr lang="hu-HU" sz="2800" dirty="0" smtClean="0">
                <a:solidFill>
                  <a:schemeClr val="tx1"/>
                </a:solidFill>
              </a:rPr>
              <a:t> </a:t>
            </a:r>
            <a:r>
              <a:rPr lang="en-US" sz="2800" dirty="0" err="1" smtClean="0">
                <a:solidFill>
                  <a:schemeClr val="tx1"/>
                </a:solidFill>
              </a:rPr>
              <a:t>laboratóriumokban</a:t>
            </a:r>
            <a:r>
              <a:rPr lang="en-US" sz="2800" dirty="0" smtClean="0">
                <a:solidFill>
                  <a:schemeClr val="tx1"/>
                </a:solidFill>
              </a:rPr>
              <a:t>;  </a:t>
            </a:r>
            <a:endParaRPr lang="hu-HU" sz="2800" dirty="0">
              <a:solidFill>
                <a:schemeClr val="tx1"/>
              </a:solidFill>
            </a:endParaRPr>
          </a:p>
        </p:txBody>
      </p:sp>
      <p:sp>
        <p:nvSpPr>
          <p:cNvPr id="3" name="Tartalom helye 2"/>
          <p:cNvSpPr>
            <a:spLocks noGrp="1"/>
          </p:cNvSpPr>
          <p:nvPr>
            <p:ph idx="1"/>
          </p:nvPr>
        </p:nvSpPr>
        <p:spPr>
          <a:xfrm>
            <a:off x="0" y="1285860"/>
            <a:ext cx="9144000" cy="5572140"/>
          </a:xfrm>
        </p:spPr>
        <p:txBody>
          <a:bodyPr>
            <a:normAutofit fontScale="77500" lnSpcReduction="20000"/>
          </a:bodyPr>
          <a:lstStyle/>
          <a:p>
            <a:r>
              <a:rPr lang="hu-HU" dirty="0" smtClean="0"/>
              <a:t>Ez azért kell tudni mert a sugárvédelem nem csak a falakon belül van hanem a tőlünk kikerülő anyagok is veszélyesek lehetnek ezeket korlátozni/szabályozni kell</a:t>
            </a:r>
          </a:p>
          <a:p>
            <a:r>
              <a:rPr lang="hu-HU" dirty="0" smtClean="0"/>
              <a:t>Azt az </a:t>
            </a:r>
            <a:r>
              <a:rPr lang="hu-HU" dirty="0" err="1" smtClean="0"/>
              <a:t>SL-ben</a:t>
            </a:r>
            <a:r>
              <a:rPr lang="hu-HU" dirty="0" smtClean="0"/>
              <a:t> a szakértő írja elő</a:t>
            </a:r>
          </a:p>
          <a:p>
            <a:r>
              <a:rPr lang="hu-HU" dirty="0" smtClean="0"/>
              <a:t>Az SVR hulladék felszabadítási kötelezettsége csak a MENTESSÉGI szint feletti hulladékokra és anyagokra vonatkozik , tehát az </a:t>
            </a:r>
            <a:r>
              <a:rPr lang="hu-HU" dirty="0" err="1" smtClean="0"/>
              <a:t>eü.ben</a:t>
            </a:r>
            <a:r>
              <a:rPr lang="hu-HU" dirty="0" smtClean="0"/>
              <a:t> keletkezett lebomlott veszélyes hull- NEM!!!! Felszabadítást a mentességi szinteket meghaladó hulladékokra kell végezni, ha az felszabadított onnantól az már nem tartozik az SVR hatálya alá! Tehát hiába mérek rajta </a:t>
            </a:r>
            <a:r>
              <a:rPr lang="hu-HU" dirty="0" err="1" smtClean="0"/>
              <a:t>pl</a:t>
            </a:r>
            <a:r>
              <a:rPr lang="hu-HU" dirty="0" smtClean="0"/>
              <a:t> 2 mikro </a:t>
            </a:r>
            <a:r>
              <a:rPr lang="hu-HU" dirty="0" err="1" smtClean="0"/>
              <a:t>Sv</a:t>
            </a:r>
            <a:r>
              <a:rPr lang="hu-HU" dirty="0" smtClean="0"/>
              <a:t>/h akkor nem </a:t>
            </a:r>
            <a:r>
              <a:rPr lang="hu-HU" dirty="0" err="1" smtClean="0"/>
              <a:t>rad</a:t>
            </a:r>
            <a:r>
              <a:rPr lang="hu-HU" dirty="0" smtClean="0"/>
              <a:t>. Anyag többé!!!!!</a:t>
            </a:r>
          </a:p>
          <a:p>
            <a:r>
              <a:rPr lang="hu-HU" dirty="0" smtClean="0"/>
              <a:t>Szabályozás: szabványban az SL szerint az </a:t>
            </a:r>
            <a:r>
              <a:rPr lang="hu-HU" dirty="0" err="1" smtClean="0"/>
              <a:t>MSSZ-ben</a:t>
            </a:r>
            <a:r>
              <a:rPr lang="hu-HU" dirty="0" smtClean="0"/>
              <a:t> leírtak szerint, 65 napnál rövidebb felezési idejű izotópok átmeneti tárolóban tárolandóak, utána ki lehet dobni veszélyes hulladékként. Arra hogy kidobható-e az engedélyesnek kell hogy legyen eljárása. PL szabályozás hogy rá írjuk hogy mikor lehet kidobni vagy le kell mérni</a:t>
            </a:r>
            <a:endParaRPr lang="hu-H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274638"/>
            <a:ext cx="9144000" cy="1143000"/>
          </a:xfrm>
        </p:spPr>
        <p:txBody>
          <a:bodyPr>
            <a:noAutofit/>
          </a:bodyPr>
          <a:lstStyle/>
          <a:p>
            <a:pPr lvl="0"/>
            <a:r>
              <a:rPr lang="en-US" sz="2400" dirty="0" smtClean="0">
                <a:solidFill>
                  <a:schemeClr val="tx1"/>
                </a:solidFill>
              </a:rPr>
              <a:t>a </a:t>
            </a:r>
            <a:r>
              <a:rPr lang="en-US" sz="2400" dirty="0" err="1" smtClean="0">
                <a:solidFill>
                  <a:schemeClr val="tx1"/>
                </a:solidFill>
              </a:rPr>
              <a:t>sugárvédelmi</a:t>
            </a:r>
            <a:r>
              <a:rPr lang="en-US" sz="2400" dirty="0" smtClean="0">
                <a:solidFill>
                  <a:schemeClr val="tx1"/>
                </a:solidFill>
              </a:rPr>
              <a:t> </a:t>
            </a:r>
            <a:r>
              <a:rPr lang="en-US" sz="2400" dirty="0" err="1" smtClean="0">
                <a:solidFill>
                  <a:schemeClr val="tx1"/>
                </a:solidFill>
              </a:rPr>
              <a:t>megbízott</a:t>
            </a:r>
            <a:r>
              <a:rPr lang="en-US" sz="2400" dirty="0" smtClean="0">
                <a:solidFill>
                  <a:schemeClr val="tx1"/>
                </a:solidFill>
              </a:rPr>
              <a:t> (</a:t>
            </a:r>
            <a:r>
              <a:rPr lang="en-US" sz="2400" dirty="0" err="1" smtClean="0">
                <a:solidFill>
                  <a:schemeClr val="tx1"/>
                </a:solidFill>
              </a:rPr>
              <a:t>illetve</a:t>
            </a:r>
            <a:r>
              <a:rPr lang="en-US" sz="2400" dirty="0" smtClean="0">
                <a:solidFill>
                  <a:schemeClr val="tx1"/>
                </a:solidFill>
              </a:rPr>
              <a:t> a </a:t>
            </a:r>
            <a:r>
              <a:rPr lang="en-US" sz="2400" dirty="0" err="1" smtClean="0">
                <a:solidFill>
                  <a:schemeClr val="tx1"/>
                </a:solidFill>
              </a:rPr>
              <a:t>sugárvédelmi</a:t>
            </a:r>
            <a:r>
              <a:rPr lang="en-US" sz="2400" dirty="0" smtClean="0">
                <a:solidFill>
                  <a:schemeClr val="tx1"/>
                </a:solidFill>
              </a:rPr>
              <a:t> </a:t>
            </a:r>
            <a:r>
              <a:rPr lang="en-US" sz="2400" dirty="0" err="1" smtClean="0">
                <a:solidFill>
                  <a:schemeClr val="tx1"/>
                </a:solidFill>
              </a:rPr>
              <a:t>szervezet</a:t>
            </a:r>
            <a:r>
              <a:rPr lang="en-US" sz="2400" dirty="0" smtClean="0">
                <a:solidFill>
                  <a:schemeClr val="tx1"/>
                </a:solidFill>
              </a:rPr>
              <a:t>) </a:t>
            </a:r>
            <a:r>
              <a:rPr lang="en-US" sz="2400" dirty="0" err="1" smtClean="0">
                <a:solidFill>
                  <a:schemeClr val="tx1"/>
                </a:solidFill>
              </a:rPr>
              <a:t>legfontosabb</a:t>
            </a:r>
            <a:r>
              <a:rPr lang="en-US" sz="2400" dirty="0" smtClean="0">
                <a:solidFill>
                  <a:schemeClr val="tx1"/>
                </a:solidFill>
              </a:rPr>
              <a:t> </a:t>
            </a:r>
            <a:r>
              <a:rPr lang="en-US" sz="2400" dirty="0" err="1" smtClean="0">
                <a:solidFill>
                  <a:schemeClr val="tx1"/>
                </a:solidFill>
              </a:rPr>
              <a:t>feladatai</a:t>
            </a:r>
            <a:r>
              <a:rPr lang="en-US" sz="2400" dirty="0" smtClean="0">
                <a:solidFill>
                  <a:schemeClr val="tx1"/>
                </a:solidFill>
              </a:rPr>
              <a:t>, </a:t>
            </a:r>
            <a:r>
              <a:rPr lang="en-US" sz="2400" dirty="0" err="1" smtClean="0">
                <a:solidFill>
                  <a:schemeClr val="tx1"/>
                </a:solidFill>
              </a:rPr>
              <a:t>adminisztratív</a:t>
            </a:r>
            <a:r>
              <a:rPr lang="en-US" sz="2400" dirty="0" smtClean="0">
                <a:solidFill>
                  <a:schemeClr val="tx1"/>
                </a:solidFill>
              </a:rPr>
              <a:t> </a:t>
            </a:r>
            <a:r>
              <a:rPr lang="en-US" sz="2400" dirty="0" err="1" smtClean="0">
                <a:solidFill>
                  <a:schemeClr val="tx1"/>
                </a:solidFill>
              </a:rPr>
              <a:t>és</a:t>
            </a:r>
            <a:r>
              <a:rPr lang="en-US" sz="2400" dirty="0" smtClean="0">
                <a:solidFill>
                  <a:schemeClr val="tx1"/>
                </a:solidFill>
              </a:rPr>
              <a:t> </a:t>
            </a:r>
            <a:r>
              <a:rPr lang="en-US" sz="2400" dirty="0" err="1" smtClean="0">
                <a:solidFill>
                  <a:schemeClr val="tx1"/>
                </a:solidFill>
              </a:rPr>
              <a:t>gyakorlati</a:t>
            </a:r>
            <a:r>
              <a:rPr lang="en-US" sz="2400" dirty="0" smtClean="0">
                <a:solidFill>
                  <a:schemeClr val="tx1"/>
                </a:solidFill>
              </a:rPr>
              <a:t> </a:t>
            </a:r>
            <a:r>
              <a:rPr lang="en-US" sz="2400" dirty="0" err="1" smtClean="0">
                <a:solidFill>
                  <a:schemeClr val="tx1"/>
                </a:solidFill>
              </a:rPr>
              <a:t>teendői</a:t>
            </a:r>
            <a:r>
              <a:rPr lang="en-US" sz="2400" dirty="0" smtClean="0">
                <a:solidFill>
                  <a:schemeClr val="tx1"/>
                </a:solidFill>
              </a:rPr>
              <a:t>; </a:t>
            </a:r>
            <a:r>
              <a:rPr lang="hu-HU" sz="2400" dirty="0" smtClean="0">
                <a:solidFill>
                  <a:schemeClr val="tx1"/>
                </a:solidFill>
              </a:rPr>
              <a:t/>
            </a:r>
            <a:br>
              <a:rPr lang="hu-HU" sz="2400" dirty="0" smtClean="0">
                <a:solidFill>
                  <a:schemeClr val="tx1"/>
                </a:solidFill>
              </a:rPr>
            </a:br>
            <a:endParaRPr lang="hu-HU" sz="2400" dirty="0"/>
          </a:p>
        </p:txBody>
      </p:sp>
      <p:sp>
        <p:nvSpPr>
          <p:cNvPr id="3" name="Tartalom helye 2"/>
          <p:cNvSpPr>
            <a:spLocks noGrp="1"/>
          </p:cNvSpPr>
          <p:nvPr>
            <p:ph idx="1"/>
          </p:nvPr>
        </p:nvSpPr>
        <p:spPr>
          <a:xfrm>
            <a:off x="0" y="1142984"/>
            <a:ext cx="9144000" cy="5715016"/>
          </a:xfrm>
        </p:spPr>
        <p:txBody>
          <a:bodyPr>
            <a:normAutofit fontScale="62500" lnSpcReduction="20000"/>
          </a:bodyPr>
          <a:lstStyle/>
          <a:p>
            <a:r>
              <a:rPr lang="hu-HU" dirty="0" err="1" smtClean="0"/>
              <a:t>SL-ben</a:t>
            </a:r>
            <a:r>
              <a:rPr lang="hu-HU" dirty="0" smtClean="0"/>
              <a:t> és a </a:t>
            </a:r>
            <a:r>
              <a:rPr lang="hu-HU" dirty="0" err="1" smtClean="0"/>
              <a:t>MSSZ-ben</a:t>
            </a:r>
            <a:r>
              <a:rPr lang="hu-HU" dirty="0" smtClean="0"/>
              <a:t> is le van írva, az SVR</a:t>
            </a:r>
          </a:p>
          <a:p>
            <a:r>
              <a:rPr lang="hu-HU" sz="2200" dirty="0"/>
              <a:t>, aki más munkahelyen szintén ionizáló sugárzással dolgozik, szintén kötelező hatósági doziméter viselése. Jelenleg nincs „B” besorolású munkavállaló. </a:t>
            </a:r>
            <a:r>
              <a:rPr lang="hu-HU" sz="2200" b="1" dirty="0">
                <a:solidFill>
                  <a:srgbClr val="FF0000"/>
                </a:solidFill>
              </a:rPr>
              <a:t>Az 2/2022. (IV. 29.) OAH rendelet 39. § szerint</a:t>
            </a:r>
            <a:r>
              <a:rPr lang="hu-HU" sz="2200" dirty="0"/>
              <a:t>: A sugárvédelmi megbízott látja el a felügyeletet és a </a:t>
            </a:r>
            <a:r>
              <a:rPr lang="hu-HU" sz="2200" dirty="0" err="1"/>
              <a:t>svsz</a:t>
            </a:r>
            <a:r>
              <a:rPr lang="hu-HU" sz="2200" dirty="0"/>
              <a:t>.</a:t>
            </a:r>
          </a:p>
          <a:p>
            <a:r>
              <a:rPr lang="hu-HU" sz="2200" dirty="0"/>
              <a:t>Munkavállalók besorolás és normák használata:</a:t>
            </a:r>
          </a:p>
          <a:p>
            <a:r>
              <a:rPr lang="hu-HU" sz="2200" dirty="0"/>
              <a:t>Általános nemzetközileg elfogadott normák alkalmazása (ICRP). </a:t>
            </a:r>
            <a:r>
              <a:rPr lang="hu-HU" sz="2200" dirty="0" err="1"/>
              <a:t>Pl</a:t>
            </a:r>
            <a:r>
              <a:rPr lang="hu-HU" sz="2200" dirty="0"/>
              <a:t>:ALARA elvek betartása. A munkavállalók </a:t>
            </a:r>
            <a:r>
              <a:rPr lang="hu-HU" sz="2200" dirty="0" err="1"/>
              <a:t>sugárveszélyeségi</a:t>
            </a:r>
            <a:r>
              <a:rPr lang="hu-HU" sz="2200" dirty="0"/>
              <a:t> besorolása az </a:t>
            </a:r>
            <a:r>
              <a:rPr lang="hu-HU" sz="2200" dirty="0" smtClean="0"/>
              <a:t>SL 1.1.3 </a:t>
            </a:r>
            <a:r>
              <a:rPr lang="hu-HU" sz="2200" dirty="0"/>
              <a:t>fejezetben található. (2/2022. (IV. 29.) OAH rendelet 30. § (1) alapján)</a:t>
            </a:r>
          </a:p>
          <a:p>
            <a:r>
              <a:rPr lang="hu-HU" sz="2200" dirty="0"/>
              <a:t>Az „A” sugár veszélyességi besorolású munkavállalónak kötelező hatósági dozimétert viselnie.</a:t>
            </a:r>
          </a:p>
          <a:p>
            <a:r>
              <a:rPr lang="hu-HU" sz="2200" dirty="0"/>
              <a:t>A „B” </a:t>
            </a:r>
            <a:r>
              <a:rPr lang="hu-HU" sz="2200" dirty="0" err="1"/>
              <a:t>sugárveszélyeségi</a:t>
            </a:r>
            <a:r>
              <a:rPr lang="hu-HU" sz="2200" dirty="0"/>
              <a:t> besorolású munkavállalónak nem kötelező hatósági dozimétert viselnie.</a:t>
            </a:r>
          </a:p>
          <a:p>
            <a:r>
              <a:rPr lang="hu-HU" sz="2200" dirty="0"/>
              <a:t>Annak a saját „B” besorolású munkavállalónak</a:t>
            </a:r>
          </a:p>
          <a:p>
            <a:pPr>
              <a:buNone/>
            </a:pPr>
            <a:r>
              <a:rPr lang="hu-HU" sz="2300" dirty="0"/>
              <a:t>Helyi nyilvántartást kell vezetni az alábbi adatokról:</a:t>
            </a:r>
          </a:p>
          <a:p>
            <a:pPr lvl="0"/>
            <a:r>
              <a:rPr lang="hu-HU" sz="2300" dirty="0"/>
              <a:t>munkavállalók hatósági TLD doziméter adatok, időszakos EPD és TLD doziméter adatok és jegyzőkönyvek</a:t>
            </a:r>
          </a:p>
          <a:p>
            <a:pPr lvl="0"/>
            <a:r>
              <a:rPr lang="hu-HU" sz="2300" dirty="0"/>
              <a:t>oktatások/tájékoztatók (</a:t>
            </a:r>
            <a:r>
              <a:rPr lang="hu-HU" sz="2300" dirty="0" err="1"/>
              <a:t>pl</a:t>
            </a:r>
            <a:r>
              <a:rPr lang="hu-HU" sz="2300" dirty="0"/>
              <a:t> várandósok tájékoztatója)</a:t>
            </a:r>
          </a:p>
          <a:p>
            <a:pPr lvl="0"/>
            <a:r>
              <a:rPr lang="hu-HU" sz="2300" dirty="0"/>
              <a:t>orvosi alkalmassági vizsgálatok</a:t>
            </a:r>
          </a:p>
          <a:p>
            <a:pPr lvl="0"/>
            <a:r>
              <a:rPr lang="hu-HU" sz="2300" dirty="0"/>
              <a:t>készülékek karbantartása/minőség biztosítása (ha erre a feladatra nem jelölnek ki más személyt) de a dokumentációból másolatot kell megőrizni, karbantartási jegyzőkönyvek, műszaki igazolások (átvételi vizsgálat új készülék esetén vagy MÉRÉSÜGYI HATÓSÁG hitelesítés/kalibrációs jegyzőkönyvek</a:t>
            </a:r>
          </a:p>
          <a:p>
            <a:pPr lvl="0"/>
            <a:r>
              <a:rPr lang="hu-HU" sz="2300" dirty="0"/>
              <a:t>készülékek adati (hatósági nyilvántartás)</a:t>
            </a:r>
          </a:p>
          <a:p>
            <a:pPr lvl="0"/>
            <a:r>
              <a:rPr lang="hu-HU" sz="2300" dirty="0"/>
              <a:t>hatósági engedélyek (munkahely igazgatói iroda)</a:t>
            </a:r>
          </a:p>
          <a:p>
            <a:pPr lvl="0"/>
            <a:r>
              <a:rPr lang="hu-HU" sz="2300" dirty="0"/>
              <a:t>külső munkavállalók és oktatásuk,(</a:t>
            </a:r>
            <a:r>
              <a:rPr lang="hu-HU" sz="2300" dirty="0" err="1"/>
              <a:t>svmb</a:t>
            </a:r>
            <a:r>
              <a:rPr lang="hu-HU" sz="2300" dirty="0"/>
              <a:t>.)</a:t>
            </a:r>
          </a:p>
          <a:p>
            <a:pPr lvl="0"/>
            <a:r>
              <a:rPr lang="hu-HU" sz="2300" dirty="0"/>
              <a:t>sugárvédelmi mérések és adatai/jegyzőkönyvek</a:t>
            </a:r>
          </a:p>
          <a:p>
            <a:pPr lvl="0"/>
            <a:r>
              <a:rPr lang="hu-HU" sz="2300" dirty="0"/>
              <a:t>rendkívüli események kivizsgálásáról szóló jegyzőkönyvek, jelentések</a:t>
            </a:r>
          </a:p>
          <a:p>
            <a:pPr lvl="0"/>
            <a:r>
              <a:rPr lang="hu-HU" sz="2300" dirty="0"/>
              <a:t>építészeti sugárvédelmi feltételekre vonatkozó információk vagy tervek</a:t>
            </a:r>
          </a:p>
          <a:p>
            <a:pPr lvl="0"/>
            <a:r>
              <a:rPr lang="hu-HU" sz="2300" dirty="0"/>
              <a:t>éves minőség ellenőrző program dokumentációja (kérdés lista ellenőrzése)</a:t>
            </a:r>
          </a:p>
          <a:p>
            <a:pPr lvl="0"/>
            <a:r>
              <a:rPr lang="hu-HU" sz="2300" dirty="0"/>
              <a:t>páciens dózissal kapcsolatos rendkívüli események, feljegyzések, jegyzőkönyvek.</a:t>
            </a:r>
          </a:p>
          <a:p>
            <a:pPr lvl="0"/>
            <a:r>
              <a:rPr lang="hu-HU" sz="2300" dirty="0"/>
              <a:t>Helyszíni felvételek naplója (elektronikus)(</a:t>
            </a:r>
            <a:r>
              <a:rPr lang="hu-HU" sz="2300" dirty="0" err="1"/>
              <a:t>lsd</a:t>
            </a:r>
            <a:r>
              <a:rPr lang="hu-HU" sz="2300" dirty="0"/>
              <a:t>. engedély kérelem 2. táblázat a 7. melléklethez 10 pontja a </a:t>
            </a:r>
            <a:r>
              <a:rPr lang="hu-HU" sz="2300" b="1" dirty="0"/>
              <a:t>2/2022 (IV.29.) OAH</a:t>
            </a:r>
            <a:r>
              <a:rPr lang="hu-HU" sz="2300" dirty="0"/>
              <a:t> rendelethez)</a:t>
            </a:r>
          </a:p>
          <a:p>
            <a:pPr>
              <a:buNone/>
            </a:pPr>
            <a:endParaRPr lang="hu-H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0"/>
            <a:ext cx="9144000" cy="3082924"/>
          </a:xfrm>
        </p:spPr>
        <p:txBody>
          <a:bodyPr>
            <a:noAutofit/>
          </a:bodyPr>
          <a:lstStyle/>
          <a:p>
            <a:pPr lvl="0" algn="l" fontAlgn="base"/>
            <a:r>
              <a:rPr lang="en-US" sz="1800" dirty="0" err="1" smtClean="0">
                <a:solidFill>
                  <a:schemeClr val="tx1"/>
                </a:solidFill>
              </a:rPr>
              <a:t>árnyékolások</a:t>
            </a:r>
            <a:r>
              <a:rPr lang="en-US" sz="1800" dirty="0" smtClean="0">
                <a:solidFill>
                  <a:schemeClr val="tx1"/>
                </a:solidFill>
              </a:rPr>
              <a:t>	</a:t>
            </a:r>
            <a:r>
              <a:rPr lang="en-US" sz="1800" dirty="0" err="1" smtClean="0">
                <a:solidFill>
                  <a:schemeClr val="tx1"/>
                </a:solidFill>
              </a:rPr>
              <a:t>méretezése</a:t>
            </a:r>
            <a:r>
              <a:rPr lang="en-US" sz="1800" dirty="0" smtClean="0">
                <a:solidFill>
                  <a:schemeClr val="tx1"/>
                </a:solidFill>
              </a:rPr>
              <a:t> 	</a:t>
            </a:r>
            <a:r>
              <a:rPr lang="en-US" sz="1800" dirty="0" err="1" smtClean="0">
                <a:solidFill>
                  <a:schemeClr val="tx1"/>
                </a:solidFill>
              </a:rPr>
              <a:t>és</a:t>
            </a:r>
            <a:r>
              <a:rPr lang="en-US" sz="1800" dirty="0" smtClean="0">
                <a:solidFill>
                  <a:schemeClr val="tx1"/>
                </a:solidFill>
              </a:rPr>
              <a:t> 	</a:t>
            </a:r>
            <a:r>
              <a:rPr lang="en-US" sz="1800" dirty="0" err="1" smtClean="0">
                <a:solidFill>
                  <a:schemeClr val="tx1"/>
                </a:solidFill>
              </a:rPr>
              <a:t>használata</a:t>
            </a:r>
            <a:r>
              <a:rPr lang="en-US" sz="1800" dirty="0" smtClean="0">
                <a:solidFill>
                  <a:schemeClr val="tx1"/>
                </a:solidFill>
              </a:rPr>
              <a:t> 	</a:t>
            </a:r>
            <a:r>
              <a:rPr lang="en-US" sz="1800" dirty="0" err="1" smtClean="0">
                <a:solidFill>
                  <a:schemeClr val="tx1"/>
                </a:solidFill>
              </a:rPr>
              <a:t>az</a:t>
            </a:r>
            <a:r>
              <a:rPr lang="en-US" sz="1800" dirty="0" smtClean="0">
                <a:solidFill>
                  <a:schemeClr val="tx1"/>
                </a:solidFill>
              </a:rPr>
              <a:t> 	</a:t>
            </a:r>
            <a:r>
              <a:rPr lang="en-US" sz="1800" dirty="0" err="1" smtClean="0">
                <a:solidFill>
                  <a:schemeClr val="tx1"/>
                </a:solidFill>
              </a:rPr>
              <a:t>egészségügyi</a:t>
            </a:r>
            <a:r>
              <a:rPr lang="en-US" sz="1800" dirty="0" smtClean="0">
                <a:solidFill>
                  <a:schemeClr val="tx1"/>
                </a:solidFill>
              </a:rPr>
              <a:t> </a:t>
            </a:r>
            <a:r>
              <a:rPr lang="en-US" sz="1800" dirty="0" err="1" smtClean="0">
                <a:solidFill>
                  <a:schemeClr val="tx1"/>
                </a:solidFill>
              </a:rPr>
              <a:t>alkalmazásokban</a:t>
            </a:r>
            <a:r>
              <a:rPr lang="en-US" sz="1800" dirty="0" smtClean="0">
                <a:solidFill>
                  <a:schemeClr val="tx1"/>
                </a:solidFill>
              </a:rPr>
              <a:t>; </a:t>
            </a:r>
            <a:r>
              <a:rPr lang="hu-HU" sz="1800" dirty="0" smtClean="0">
                <a:solidFill>
                  <a:schemeClr val="tx1"/>
                </a:solidFill>
              </a:rPr>
              <a:t/>
            </a:r>
            <a:br>
              <a:rPr lang="hu-HU" sz="1800" dirty="0" smtClean="0">
                <a:solidFill>
                  <a:schemeClr val="tx1"/>
                </a:solidFill>
              </a:rPr>
            </a:br>
            <a:r>
              <a:rPr lang="en-US" sz="1800" dirty="0" err="1" smtClean="0">
                <a:solidFill>
                  <a:schemeClr val="tx1"/>
                </a:solidFill>
              </a:rPr>
              <a:t>védőeszközök</a:t>
            </a:r>
            <a:r>
              <a:rPr lang="en-US" sz="1800" dirty="0" smtClean="0">
                <a:solidFill>
                  <a:schemeClr val="tx1"/>
                </a:solidFill>
              </a:rPr>
              <a:t> </a:t>
            </a:r>
            <a:r>
              <a:rPr lang="en-US" sz="1800" dirty="0" err="1" smtClean="0">
                <a:solidFill>
                  <a:schemeClr val="tx1"/>
                </a:solidFill>
              </a:rPr>
              <a:t>az</a:t>
            </a:r>
            <a:r>
              <a:rPr lang="en-US" sz="1800" dirty="0" smtClean="0">
                <a:solidFill>
                  <a:schemeClr val="tx1"/>
                </a:solidFill>
              </a:rPr>
              <a:t> </a:t>
            </a:r>
            <a:r>
              <a:rPr lang="en-US" sz="1800" dirty="0" err="1" smtClean="0">
                <a:solidFill>
                  <a:schemeClr val="tx1"/>
                </a:solidFill>
              </a:rPr>
              <a:t>egészségügyi</a:t>
            </a:r>
            <a:r>
              <a:rPr lang="en-US" sz="1800" dirty="0" smtClean="0">
                <a:solidFill>
                  <a:schemeClr val="tx1"/>
                </a:solidFill>
              </a:rPr>
              <a:t> </a:t>
            </a:r>
            <a:r>
              <a:rPr lang="en-US" sz="1800" dirty="0" err="1" smtClean="0">
                <a:solidFill>
                  <a:schemeClr val="tx1"/>
                </a:solidFill>
              </a:rPr>
              <a:t>alkalmazásokban</a:t>
            </a:r>
            <a:r>
              <a:rPr lang="en-US" sz="1800" dirty="0" smtClean="0">
                <a:solidFill>
                  <a:schemeClr val="tx1"/>
                </a:solidFill>
              </a:rPr>
              <a:t>; </a:t>
            </a:r>
            <a:r>
              <a:rPr lang="hu-HU" sz="1800" dirty="0" smtClean="0">
                <a:solidFill>
                  <a:schemeClr val="tx1"/>
                </a:solidFill>
              </a:rPr>
              <a:t/>
            </a:r>
            <a:br>
              <a:rPr lang="hu-HU" sz="1800" dirty="0" smtClean="0">
                <a:solidFill>
                  <a:schemeClr val="tx1"/>
                </a:solidFill>
              </a:rPr>
            </a:br>
            <a:r>
              <a:rPr lang="en-US" sz="1800" dirty="0" smtClean="0">
                <a:solidFill>
                  <a:schemeClr val="tx1"/>
                </a:solidFill>
              </a:rPr>
              <a:t>a </a:t>
            </a:r>
            <a:r>
              <a:rPr lang="en-US" sz="1800" dirty="0" err="1" smtClean="0">
                <a:solidFill>
                  <a:schemeClr val="tx1"/>
                </a:solidFill>
              </a:rPr>
              <a:t>minőségbiztosítás</a:t>
            </a:r>
            <a:r>
              <a:rPr lang="en-US" sz="1800" dirty="0" smtClean="0">
                <a:solidFill>
                  <a:schemeClr val="tx1"/>
                </a:solidFill>
              </a:rPr>
              <a:t> </a:t>
            </a:r>
            <a:r>
              <a:rPr lang="en-US" sz="1800" dirty="0" err="1" smtClean="0">
                <a:solidFill>
                  <a:schemeClr val="tx1"/>
                </a:solidFill>
              </a:rPr>
              <a:t>és</a:t>
            </a:r>
            <a:r>
              <a:rPr lang="en-US" sz="1800" dirty="0" smtClean="0">
                <a:solidFill>
                  <a:schemeClr val="tx1"/>
                </a:solidFill>
              </a:rPr>
              <a:t> a </a:t>
            </a:r>
            <a:r>
              <a:rPr lang="en-US" sz="1800" dirty="0" err="1" smtClean="0">
                <a:solidFill>
                  <a:schemeClr val="tx1"/>
                </a:solidFill>
              </a:rPr>
              <a:t>minőségellenőrzés</a:t>
            </a:r>
            <a:r>
              <a:rPr lang="en-US" sz="1800" dirty="0" smtClean="0">
                <a:solidFill>
                  <a:schemeClr val="tx1"/>
                </a:solidFill>
              </a:rPr>
              <a:t> </a:t>
            </a:r>
            <a:r>
              <a:rPr lang="en-US" sz="1800" dirty="0" err="1" smtClean="0">
                <a:solidFill>
                  <a:schemeClr val="tx1"/>
                </a:solidFill>
              </a:rPr>
              <a:t>szerepe</a:t>
            </a:r>
            <a:r>
              <a:rPr lang="en-US" sz="1800" dirty="0" smtClean="0">
                <a:solidFill>
                  <a:schemeClr val="tx1"/>
                </a:solidFill>
              </a:rPr>
              <a:t> a 21/2018. (VII. 9.) </a:t>
            </a:r>
            <a:r>
              <a:rPr lang="hu-HU" sz="1800" dirty="0" smtClean="0">
                <a:solidFill>
                  <a:schemeClr val="tx1"/>
                </a:solidFill>
              </a:rPr>
              <a:t/>
            </a:r>
            <a:br>
              <a:rPr lang="hu-HU" sz="1800" dirty="0" smtClean="0">
                <a:solidFill>
                  <a:schemeClr val="tx1"/>
                </a:solidFill>
              </a:rPr>
            </a:br>
            <a:r>
              <a:rPr lang="en-US" sz="1800" dirty="0" smtClean="0">
                <a:solidFill>
                  <a:schemeClr val="tx1"/>
                </a:solidFill>
              </a:rPr>
              <a:t>EMMI </a:t>
            </a:r>
            <a:r>
              <a:rPr lang="en-US" sz="1800" dirty="0" err="1" smtClean="0">
                <a:solidFill>
                  <a:schemeClr val="tx1"/>
                </a:solidFill>
              </a:rPr>
              <a:t>rendeletben</a:t>
            </a:r>
            <a:r>
              <a:rPr lang="en-US" sz="1800" dirty="0" smtClean="0">
                <a:solidFill>
                  <a:schemeClr val="tx1"/>
                </a:solidFill>
              </a:rPr>
              <a:t> </a:t>
            </a:r>
            <a:r>
              <a:rPr lang="en-US" sz="1800" dirty="0" err="1" smtClean="0">
                <a:solidFill>
                  <a:schemeClr val="tx1"/>
                </a:solidFill>
              </a:rPr>
              <a:t>foglaltak</a:t>
            </a:r>
            <a:r>
              <a:rPr lang="en-US" sz="1800" dirty="0" smtClean="0">
                <a:solidFill>
                  <a:schemeClr val="tx1"/>
                </a:solidFill>
              </a:rPr>
              <a:t> </a:t>
            </a:r>
            <a:r>
              <a:rPr lang="en-US" sz="1800" dirty="0" err="1" smtClean="0">
                <a:solidFill>
                  <a:schemeClr val="tx1"/>
                </a:solidFill>
              </a:rPr>
              <a:t>szerint</a:t>
            </a:r>
            <a:r>
              <a:rPr lang="en-US" sz="1800" dirty="0" smtClean="0">
                <a:solidFill>
                  <a:schemeClr val="tx1"/>
                </a:solidFill>
              </a:rPr>
              <a:t>; </a:t>
            </a:r>
            <a:r>
              <a:rPr lang="hu-HU" sz="1800" dirty="0" smtClean="0">
                <a:solidFill>
                  <a:schemeClr val="tx1"/>
                </a:solidFill>
              </a:rPr>
              <a:t/>
            </a:r>
            <a:br>
              <a:rPr lang="hu-HU" sz="1800" dirty="0" smtClean="0">
                <a:solidFill>
                  <a:schemeClr val="tx1"/>
                </a:solidFill>
              </a:rPr>
            </a:br>
            <a:r>
              <a:rPr lang="en-US" sz="1800" dirty="0" err="1" smtClean="0">
                <a:solidFill>
                  <a:schemeClr val="tx1"/>
                </a:solidFill>
              </a:rPr>
              <a:t>egészségügyi</a:t>
            </a:r>
            <a:r>
              <a:rPr lang="en-US" sz="1800" dirty="0" smtClean="0">
                <a:solidFill>
                  <a:schemeClr val="tx1"/>
                </a:solidFill>
              </a:rPr>
              <a:t> </a:t>
            </a:r>
            <a:r>
              <a:rPr lang="en-US" sz="1800" dirty="0" err="1" smtClean="0">
                <a:solidFill>
                  <a:schemeClr val="tx1"/>
                </a:solidFill>
              </a:rPr>
              <a:t>alkalmazások</a:t>
            </a:r>
            <a:r>
              <a:rPr lang="en-US" sz="1800" dirty="0" smtClean="0">
                <a:solidFill>
                  <a:schemeClr val="tx1"/>
                </a:solidFill>
              </a:rPr>
              <a:t> </a:t>
            </a:r>
            <a:r>
              <a:rPr lang="en-US" sz="1800" dirty="0" err="1" smtClean="0">
                <a:solidFill>
                  <a:schemeClr val="tx1"/>
                </a:solidFill>
              </a:rPr>
              <a:t>területén</a:t>
            </a:r>
            <a:r>
              <a:rPr lang="en-US" sz="1800" dirty="0" smtClean="0">
                <a:solidFill>
                  <a:schemeClr val="tx1"/>
                </a:solidFill>
              </a:rPr>
              <a:t> </a:t>
            </a:r>
            <a:r>
              <a:rPr lang="en-US" sz="1800" dirty="0" err="1" smtClean="0">
                <a:solidFill>
                  <a:schemeClr val="tx1"/>
                </a:solidFill>
              </a:rPr>
              <a:t>bekövetkezett</a:t>
            </a:r>
            <a:r>
              <a:rPr lang="en-US" sz="1800" dirty="0" smtClean="0">
                <a:solidFill>
                  <a:schemeClr val="tx1"/>
                </a:solidFill>
              </a:rPr>
              <a:t> </a:t>
            </a:r>
            <a:r>
              <a:rPr lang="en-US" sz="1800" dirty="0" err="1" smtClean="0">
                <a:solidFill>
                  <a:schemeClr val="tx1"/>
                </a:solidFill>
              </a:rPr>
              <a:t>sugárbelesetek</a:t>
            </a:r>
            <a:r>
              <a:rPr lang="en-US" sz="1800" dirty="0" smtClean="0">
                <a:solidFill>
                  <a:schemeClr val="tx1"/>
                </a:solidFill>
              </a:rPr>
              <a:t> </a:t>
            </a:r>
            <a:r>
              <a:rPr lang="hu-HU" sz="1800" dirty="0" smtClean="0">
                <a:solidFill>
                  <a:schemeClr val="tx1"/>
                </a:solidFill>
              </a:rPr>
              <a:t/>
            </a:r>
            <a:br>
              <a:rPr lang="hu-HU" sz="1800" dirty="0" smtClean="0">
                <a:solidFill>
                  <a:schemeClr val="tx1"/>
                </a:solidFill>
              </a:rPr>
            </a:br>
            <a:r>
              <a:rPr lang="en-US" sz="1800" dirty="0" smtClean="0">
                <a:solidFill>
                  <a:schemeClr val="tx1"/>
                </a:solidFill>
              </a:rPr>
              <a:t>(</a:t>
            </a:r>
            <a:r>
              <a:rPr lang="en-US" sz="1800" dirty="0" err="1" smtClean="0">
                <a:solidFill>
                  <a:schemeClr val="tx1"/>
                </a:solidFill>
              </a:rPr>
              <a:t>ismertetendő</a:t>
            </a:r>
            <a:r>
              <a:rPr lang="en-US" sz="1800" dirty="0" smtClean="0">
                <a:solidFill>
                  <a:schemeClr val="tx1"/>
                </a:solidFill>
              </a:rPr>
              <a:t> </a:t>
            </a:r>
            <a:r>
              <a:rPr lang="en-US" sz="1800" dirty="0" err="1" smtClean="0">
                <a:solidFill>
                  <a:schemeClr val="tx1"/>
                </a:solidFill>
              </a:rPr>
              <a:t>esetként</a:t>
            </a:r>
            <a:r>
              <a:rPr lang="en-US" sz="1800" dirty="0" smtClean="0">
                <a:solidFill>
                  <a:schemeClr val="tx1"/>
                </a:solidFill>
              </a:rPr>
              <a:t> </a:t>
            </a:r>
            <a:r>
              <a:rPr lang="en-US" sz="1800" dirty="0" err="1" smtClean="0">
                <a:solidFill>
                  <a:schemeClr val="tx1"/>
                </a:solidFill>
              </a:rPr>
              <a:t>ajánlott</a:t>
            </a:r>
            <a:r>
              <a:rPr lang="en-US" sz="1800" dirty="0" smtClean="0">
                <a:solidFill>
                  <a:schemeClr val="tx1"/>
                </a:solidFill>
              </a:rPr>
              <a:t>: Zaragoza, </a:t>
            </a:r>
            <a:r>
              <a:rPr lang="en-US" sz="1800" dirty="0" err="1" smtClean="0">
                <a:solidFill>
                  <a:schemeClr val="tx1"/>
                </a:solidFill>
              </a:rPr>
              <a:t>Spanyolország</a:t>
            </a:r>
            <a:r>
              <a:rPr lang="en-US" sz="1800" dirty="0" smtClean="0">
                <a:solidFill>
                  <a:schemeClr val="tx1"/>
                </a:solidFill>
              </a:rPr>
              <a:t> 1990., San </a:t>
            </a:r>
            <a:r>
              <a:rPr lang="hu-HU" sz="1800" dirty="0" smtClean="0">
                <a:solidFill>
                  <a:schemeClr val="tx1"/>
                </a:solidFill>
              </a:rPr>
              <a:t/>
            </a:r>
            <a:br>
              <a:rPr lang="hu-HU" sz="1800" dirty="0" smtClean="0">
                <a:solidFill>
                  <a:schemeClr val="tx1"/>
                </a:solidFill>
              </a:rPr>
            </a:br>
            <a:r>
              <a:rPr lang="en-US" sz="1800" dirty="0" smtClean="0">
                <a:solidFill>
                  <a:schemeClr val="tx1"/>
                </a:solidFill>
              </a:rPr>
              <a:t>Jose, Costa Rica, 1996.), a </a:t>
            </a:r>
            <a:r>
              <a:rPr lang="en-US" sz="1800" dirty="0" err="1" smtClean="0">
                <a:solidFill>
                  <a:schemeClr val="tx1"/>
                </a:solidFill>
              </a:rPr>
              <a:t>sugársérültek</a:t>
            </a:r>
            <a:r>
              <a:rPr lang="en-US" sz="1800" dirty="0" smtClean="0">
                <a:solidFill>
                  <a:schemeClr val="tx1"/>
                </a:solidFill>
              </a:rPr>
              <a:t> </a:t>
            </a:r>
            <a:r>
              <a:rPr lang="en-US" sz="1800" dirty="0" err="1" smtClean="0">
                <a:solidFill>
                  <a:schemeClr val="tx1"/>
                </a:solidFill>
              </a:rPr>
              <a:t>ellátásának</a:t>
            </a:r>
            <a:r>
              <a:rPr lang="en-US" sz="1800" dirty="0" smtClean="0">
                <a:solidFill>
                  <a:schemeClr val="tx1"/>
                </a:solidFill>
              </a:rPr>
              <a:t> </a:t>
            </a:r>
            <a:r>
              <a:rPr lang="en-US" sz="1800" dirty="0" err="1" smtClean="0">
                <a:solidFill>
                  <a:schemeClr val="tx1"/>
                </a:solidFill>
              </a:rPr>
              <a:t>módszerei</a:t>
            </a:r>
            <a:r>
              <a:rPr lang="en-US" sz="1800" dirty="0" smtClean="0">
                <a:solidFill>
                  <a:schemeClr val="tx1"/>
                </a:solidFill>
              </a:rPr>
              <a:t> (a </a:t>
            </a:r>
            <a:r>
              <a:rPr lang="en-US" sz="1800" dirty="0" err="1" smtClean="0">
                <a:solidFill>
                  <a:schemeClr val="tx1"/>
                </a:solidFill>
              </a:rPr>
              <a:t>több</a:t>
            </a:r>
            <a:r>
              <a:rPr lang="en-US" sz="1800" dirty="0" smtClean="0">
                <a:solidFill>
                  <a:schemeClr val="tx1"/>
                </a:solidFill>
              </a:rPr>
              <a:t> </a:t>
            </a:r>
            <a:r>
              <a:rPr lang="en-US" sz="1800" dirty="0" err="1" smtClean="0">
                <a:solidFill>
                  <a:schemeClr val="tx1"/>
                </a:solidFill>
              </a:rPr>
              <a:t>személyt</a:t>
            </a:r>
            <a:r>
              <a:rPr lang="en-US" sz="1800" dirty="0" smtClean="0">
                <a:solidFill>
                  <a:schemeClr val="tx1"/>
                </a:solidFill>
              </a:rPr>
              <a:t> </a:t>
            </a:r>
            <a:r>
              <a:rPr lang="en-US" sz="1800" dirty="0" err="1" smtClean="0">
                <a:solidFill>
                  <a:schemeClr val="tx1"/>
                </a:solidFill>
              </a:rPr>
              <a:t>érintő</a:t>
            </a:r>
            <a:r>
              <a:rPr lang="en-US" sz="1800" dirty="0" smtClean="0">
                <a:solidFill>
                  <a:schemeClr val="tx1"/>
                </a:solidFill>
              </a:rPr>
              <a:t> </a:t>
            </a:r>
            <a:r>
              <a:rPr lang="en-US" sz="1800" dirty="0" err="1" smtClean="0">
                <a:solidFill>
                  <a:schemeClr val="tx1"/>
                </a:solidFill>
              </a:rPr>
              <a:t>balesetek</a:t>
            </a:r>
            <a:r>
              <a:rPr lang="en-US" sz="1800" dirty="0" smtClean="0">
                <a:solidFill>
                  <a:schemeClr val="tx1"/>
                </a:solidFill>
              </a:rPr>
              <a:t> </a:t>
            </a:r>
            <a:r>
              <a:rPr lang="en-US" sz="1800" dirty="0" err="1" smtClean="0">
                <a:solidFill>
                  <a:schemeClr val="tx1"/>
                </a:solidFill>
              </a:rPr>
              <a:t>esetén</a:t>
            </a:r>
            <a:r>
              <a:rPr lang="en-US" sz="1800" dirty="0" smtClean="0">
                <a:solidFill>
                  <a:schemeClr val="tx1"/>
                </a:solidFill>
              </a:rPr>
              <a:t> </a:t>
            </a:r>
            <a:r>
              <a:rPr lang="en-US" sz="1800" dirty="0" err="1" smtClean="0">
                <a:solidFill>
                  <a:schemeClr val="tx1"/>
                </a:solidFill>
              </a:rPr>
              <a:t>kiemelendő</a:t>
            </a:r>
            <a:r>
              <a:rPr lang="en-US" sz="1800" dirty="0" smtClean="0">
                <a:solidFill>
                  <a:schemeClr val="tx1"/>
                </a:solidFill>
              </a:rPr>
              <a:t> a </a:t>
            </a:r>
            <a:r>
              <a:rPr lang="en-US" sz="1800" dirty="0" err="1" smtClean="0">
                <a:solidFill>
                  <a:schemeClr val="tx1"/>
                </a:solidFill>
              </a:rPr>
              <a:t>triázs</a:t>
            </a:r>
            <a:r>
              <a:rPr lang="en-US" sz="1800" dirty="0" smtClean="0">
                <a:solidFill>
                  <a:schemeClr val="tx1"/>
                </a:solidFill>
              </a:rPr>
              <a:t> </a:t>
            </a:r>
            <a:r>
              <a:rPr lang="en-US" sz="1800" dirty="0" err="1" smtClean="0">
                <a:solidFill>
                  <a:schemeClr val="tx1"/>
                </a:solidFill>
              </a:rPr>
              <a:t>szerepe</a:t>
            </a:r>
            <a:r>
              <a:rPr lang="en-US" sz="1800" dirty="0" smtClean="0">
                <a:solidFill>
                  <a:schemeClr val="tx1"/>
                </a:solidFill>
              </a:rPr>
              <a:t>), a </a:t>
            </a:r>
            <a:r>
              <a:rPr lang="en-US" sz="1800" dirty="0" err="1" smtClean="0">
                <a:solidFill>
                  <a:schemeClr val="tx1"/>
                </a:solidFill>
              </a:rPr>
              <a:t>balesetek</a:t>
            </a:r>
            <a:r>
              <a:rPr lang="en-US" sz="1800" dirty="0" smtClean="0">
                <a:solidFill>
                  <a:schemeClr val="tx1"/>
                </a:solidFill>
              </a:rPr>
              <a:t> </a:t>
            </a:r>
            <a:r>
              <a:rPr lang="en-US" sz="1800" dirty="0" err="1" smtClean="0">
                <a:solidFill>
                  <a:schemeClr val="tx1"/>
                </a:solidFill>
              </a:rPr>
              <a:t>tanulságai</a:t>
            </a:r>
            <a:r>
              <a:rPr lang="en-US" sz="1800" dirty="0" smtClean="0">
                <a:solidFill>
                  <a:schemeClr val="tx1"/>
                </a:solidFill>
              </a:rPr>
              <a:t>. </a:t>
            </a:r>
            <a:r>
              <a:rPr lang="hu-HU" sz="1800" dirty="0" smtClean="0">
                <a:solidFill>
                  <a:schemeClr val="tx1"/>
                </a:solidFill>
              </a:rPr>
              <a:t/>
            </a:r>
            <a:br>
              <a:rPr lang="hu-HU" sz="1800" dirty="0" smtClean="0">
                <a:solidFill>
                  <a:schemeClr val="tx1"/>
                </a:solidFill>
              </a:rPr>
            </a:br>
            <a:endParaRPr lang="hu-HU" sz="1800" dirty="0"/>
          </a:p>
        </p:txBody>
      </p:sp>
      <p:sp>
        <p:nvSpPr>
          <p:cNvPr id="3" name="Tartalom helye 2"/>
          <p:cNvSpPr>
            <a:spLocks noGrp="1"/>
          </p:cNvSpPr>
          <p:nvPr>
            <p:ph idx="1"/>
          </p:nvPr>
        </p:nvSpPr>
        <p:spPr>
          <a:xfrm>
            <a:off x="0" y="2714620"/>
            <a:ext cx="8686800" cy="4143380"/>
          </a:xfrm>
        </p:spPr>
        <p:txBody>
          <a:bodyPr/>
          <a:lstStyle/>
          <a:p>
            <a:pPr>
              <a:buNone/>
            </a:pPr>
            <a:r>
              <a:rPr lang="hu-HU" dirty="0" smtClean="0"/>
              <a:t>Árnyékolást a szabványokban és/vagy a szakértő által meg határozott </a:t>
            </a:r>
            <a:r>
              <a:rPr lang="hu-HU" dirty="0" err="1" smtClean="0"/>
              <a:t>SL-ben</a:t>
            </a:r>
            <a:r>
              <a:rPr lang="hu-HU" dirty="0" smtClean="0"/>
              <a:t> leír kel használni. EZ a védő eszközökre is vonatkozik (köpeny </a:t>
            </a:r>
            <a:r>
              <a:rPr lang="hu-HU" dirty="0" err="1" smtClean="0"/>
              <a:t>ell</a:t>
            </a:r>
            <a:r>
              <a:rPr lang="hu-HU" dirty="0" smtClean="0"/>
              <a:t>. ¼ évente)</a:t>
            </a:r>
          </a:p>
          <a:p>
            <a:pPr>
              <a:buNone/>
            </a:pPr>
            <a:r>
              <a:rPr lang="hu-HU" dirty="0" smtClean="0"/>
              <a:t>Minőség biztosítási feladat: 2 van  OAH (</a:t>
            </a:r>
            <a:r>
              <a:rPr lang="hu-HU" dirty="0" err="1" smtClean="0"/>
              <a:t>sv.min</a:t>
            </a:r>
            <a:r>
              <a:rPr lang="hu-HU" dirty="0" smtClean="0"/>
              <a:t> biz program, NNK (klinikai audit)</a:t>
            </a:r>
          </a:p>
          <a:p>
            <a:pPr>
              <a:buNone/>
            </a:pPr>
            <a:endParaRPr lang="hu-HU" dirty="0" smtClean="0"/>
          </a:p>
          <a:p>
            <a:pPr>
              <a:buNone/>
            </a:pPr>
            <a:endParaRPr lang="hu-HU" dirty="0" smtClean="0"/>
          </a:p>
          <a:p>
            <a:pPr>
              <a:buNone/>
            </a:pPr>
            <a:endParaRPr lang="hu-H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500034" y="0"/>
            <a:ext cx="8229600" cy="571480"/>
          </a:xfrm>
        </p:spPr>
        <p:txBody>
          <a:bodyPr>
            <a:normAutofit fontScale="90000"/>
          </a:bodyPr>
          <a:lstStyle/>
          <a:p>
            <a:r>
              <a:rPr lang="hu-HU" dirty="0" smtClean="0"/>
              <a:t>Balesetek</a:t>
            </a:r>
            <a:endParaRPr lang="hu-HU" dirty="0"/>
          </a:p>
        </p:txBody>
      </p:sp>
      <p:sp>
        <p:nvSpPr>
          <p:cNvPr id="3" name="Tartalom helye 2"/>
          <p:cNvSpPr>
            <a:spLocks noGrp="1"/>
          </p:cNvSpPr>
          <p:nvPr>
            <p:ph idx="1"/>
          </p:nvPr>
        </p:nvSpPr>
        <p:spPr>
          <a:xfrm>
            <a:off x="214282" y="571480"/>
            <a:ext cx="8929718" cy="6286520"/>
          </a:xfrm>
        </p:spPr>
        <p:txBody>
          <a:bodyPr>
            <a:normAutofit fontScale="70000" lnSpcReduction="20000"/>
          </a:bodyPr>
          <a:lstStyle/>
          <a:p>
            <a:r>
              <a:rPr lang="hu-HU" dirty="0" smtClean="0"/>
              <a:t>60Co besugárzó: sugárbiztonsági előírások megszegése javítások során: El Salvador 1989 3ARS 1 H; </a:t>
            </a:r>
            <a:r>
              <a:rPr lang="hu-HU" dirty="0" err="1" smtClean="0"/>
              <a:t>Soreq</a:t>
            </a:r>
            <a:r>
              <a:rPr lang="hu-HU" dirty="0" smtClean="0"/>
              <a:t>, Izrael 1990 1ARS 1 H; </a:t>
            </a:r>
            <a:r>
              <a:rPr lang="hu-HU" dirty="0" err="1" smtClean="0"/>
              <a:t>Nesvizh</a:t>
            </a:r>
            <a:r>
              <a:rPr lang="hu-HU" dirty="0" smtClean="0"/>
              <a:t>, Belorusszia 1991 1ARS 1H; </a:t>
            </a:r>
            <a:r>
              <a:rPr lang="hu-HU" dirty="0" err="1" smtClean="0"/>
              <a:t>Jilin</a:t>
            </a:r>
            <a:r>
              <a:rPr lang="hu-HU" dirty="0" smtClean="0"/>
              <a:t>, Kína 1992 8ARS 3H </a:t>
            </a:r>
          </a:p>
          <a:p>
            <a:r>
              <a:rPr lang="hu-HU" dirty="0" smtClean="0"/>
              <a:t>• Eltulajdonítás, elvesztés, szétszedés: </a:t>
            </a:r>
            <a:r>
              <a:rPr lang="hu-HU" dirty="0" err="1" smtClean="0"/>
              <a:t>Goiana</a:t>
            </a:r>
            <a:r>
              <a:rPr lang="hu-HU" dirty="0" smtClean="0"/>
              <a:t>, Brazília 1987 14ARS 4H; </a:t>
            </a:r>
            <a:r>
              <a:rPr lang="hu-HU" dirty="0" err="1" smtClean="0"/>
              <a:t>Tammiku</a:t>
            </a:r>
            <a:r>
              <a:rPr lang="hu-HU" dirty="0" smtClean="0"/>
              <a:t>, Észtország 1994 4ARS 1H, </a:t>
            </a:r>
            <a:r>
              <a:rPr lang="hu-HU" dirty="0" err="1" smtClean="0"/>
              <a:t>Gilán</a:t>
            </a:r>
            <a:r>
              <a:rPr lang="hu-HU" dirty="0" smtClean="0"/>
              <a:t>, Irán 1996 1ARS; </a:t>
            </a:r>
            <a:r>
              <a:rPr lang="hu-HU" dirty="0" err="1" smtClean="0"/>
              <a:t>Lilo</a:t>
            </a:r>
            <a:r>
              <a:rPr lang="hu-HU" dirty="0" smtClean="0"/>
              <a:t>, Grúzia 1996 11ARS; Isztambul, Törökország 1998 10ARS; Peru 1999 1ARS; Thaiföld 10ARS 3H; </a:t>
            </a:r>
            <a:r>
              <a:rPr lang="hu-HU" dirty="0" err="1" smtClean="0"/>
              <a:t>Meet</a:t>
            </a:r>
            <a:r>
              <a:rPr lang="hu-HU" dirty="0" smtClean="0"/>
              <a:t> Haifa, Egyiptom 2000 7ARS 2H </a:t>
            </a:r>
          </a:p>
          <a:p>
            <a:r>
              <a:rPr lang="hu-HU" dirty="0" smtClean="0"/>
              <a:t>Hibás kalibrálás: Zaragoza, Spanyolország 1990 27ARS 11H; San </a:t>
            </a:r>
            <a:r>
              <a:rPr lang="hu-HU" dirty="0" err="1" smtClean="0"/>
              <a:t>Jose</a:t>
            </a:r>
            <a:r>
              <a:rPr lang="hu-HU" dirty="0" smtClean="0"/>
              <a:t>, Costa Rica 1996 77ARS 7H;</a:t>
            </a:r>
            <a:endParaRPr lang="hu-HU" dirty="0"/>
          </a:p>
          <a:p>
            <a:endParaRPr lang="hu-HU" dirty="0" smtClean="0"/>
          </a:p>
          <a:p>
            <a:r>
              <a:rPr lang="hu-HU" dirty="0" smtClean="0"/>
              <a:t>Jelentősebb környezeti hatással járó nukleáris és sugárforrással kapcsolatos balesetek </a:t>
            </a:r>
          </a:p>
          <a:p>
            <a:r>
              <a:rPr lang="hu-HU" dirty="0" smtClean="0"/>
              <a:t>• </a:t>
            </a:r>
            <a:r>
              <a:rPr lang="hu-HU" dirty="0" err="1" smtClean="0"/>
              <a:t>Windscale-i</a:t>
            </a:r>
            <a:r>
              <a:rPr lang="hu-HU" dirty="0" smtClean="0"/>
              <a:t> reaktor baleset </a:t>
            </a:r>
          </a:p>
          <a:p>
            <a:r>
              <a:rPr lang="hu-HU" dirty="0" smtClean="0"/>
              <a:t>• </a:t>
            </a:r>
            <a:r>
              <a:rPr lang="hu-HU" dirty="0" err="1" smtClean="0"/>
              <a:t>Kistim-i</a:t>
            </a:r>
            <a:r>
              <a:rPr lang="hu-HU" dirty="0" smtClean="0"/>
              <a:t> </a:t>
            </a:r>
            <a:r>
              <a:rPr lang="hu-HU" dirty="0" err="1" smtClean="0"/>
              <a:t>plutóniumfeldolgozóban</a:t>
            </a:r>
            <a:r>
              <a:rPr lang="hu-HU" dirty="0" smtClean="0"/>
              <a:t> történt baleset </a:t>
            </a:r>
          </a:p>
          <a:p>
            <a:r>
              <a:rPr lang="hu-HU" dirty="0" smtClean="0"/>
              <a:t>• A </a:t>
            </a:r>
            <a:r>
              <a:rPr lang="hu-HU" dirty="0" err="1" smtClean="0"/>
              <a:t>Three</a:t>
            </a:r>
            <a:r>
              <a:rPr lang="hu-HU" dirty="0" smtClean="0"/>
              <a:t> Mile Island-i atomerőműi baleset</a:t>
            </a:r>
          </a:p>
          <a:p>
            <a:r>
              <a:rPr lang="hu-HU" dirty="0" smtClean="0"/>
              <a:t> Csernobili atomerőmű balesete </a:t>
            </a:r>
          </a:p>
          <a:p>
            <a:r>
              <a:rPr lang="hu-HU" dirty="0" smtClean="0"/>
              <a:t>• Környezetszennyezés </a:t>
            </a:r>
            <a:r>
              <a:rPr lang="hu-HU" dirty="0" err="1" smtClean="0"/>
              <a:t>Ciudad</a:t>
            </a:r>
            <a:r>
              <a:rPr lang="hu-HU" dirty="0" smtClean="0"/>
              <a:t> </a:t>
            </a:r>
            <a:r>
              <a:rPr lang="hu-HU" dirty="0" err="1" smtClean="0"/>
              <a:t>Juarezben</a:t>
            </a:r>
            <a:r>
              <a:rPr lang="hu-HU" dirty="0" smtClean="0"/>
              <a:t> </a:t>
            </a:r>
          </a:p>
          <a:p>
            <a:r>
              <a:rPr lang="hu-HU" dirty="0" smtClean="0"/>
              <a:t>• A </a:t>
            </a:r>
            <a:r>
              <a:rPr lang="hu-HU" dirty="0" err="1" smtClean="0"/>
              <a:t>Goiania-i</a:t>
            </a:r>
            <a:r>
              <a:rPr lang="hu-HU" dirty="0" smtClean="0"/>
              <a:t> </a:t>
            </a:r>
            <a:r>
              <a:rPr lang="hu-HU" dirty="0" err="1" smtClean="0"/>
              <a:t>Cs</a:t>
            </a:r>
            <a:r>
              <a:rPr lang="hu-HU" dirty="0" smtClean="0"/>
              <a:t> forrással történt környezetszennyezés</a:t>
            </a:r>
          </a:p>
          <a:p>
            <a:endParaRPr lang="hu-HU" dirty="0"/>
          </a:p>
          <a:p>
            <a:r>
              <a:rPr lang="hu-HU" dirty="0" smtClean="0"/>
              <a:t>Magyar esetek: 2003 Paks, Am-241 Püspökszilágy, és egyebek….</a:t>
            </a:r>
            <a:endParaRPr lang="hu-H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42908" y="0"/>
            <a:ext cx="9144000" cy="1143000"/>
          </a:xfrm>
        </p:spPr>
        <p:txBody>
          <a:bodyPr>
            <a:noAutofit/>
          </a:bodyPr>
          <a:lstStyle/>
          <a:p>
            <a:r>
              <a:rPr lang="hu-HU" sz="2800" dirty="0" smtClean="0"/>
              <a:t>5.2.1.Az egészségügyi alkalmazások területén bekövetkezett főbb sugárbalesetek, tanulságaik, a sugársérültek kezelésének lehetőségei (12.1.1 tétel analóg)</a:t>
            </a:r>
            <a:endParaRPr lang="hu-HU" sz="2800" dirty="0"/>
          </a:p>
        </p:txBody>
      </p:sp>
      <p:sp>
        <p:nvSpPr>
          <p:cNvPr id="3" name="Tartalom helye 2"/>
          <p:cNvSpPr>
            <a:spLocks noGrp="1"/>
          </p:cNvSpPr>
          <p:nvPr>
            <p:ph idx="1"/>
          </p:nvPr>
        </p:nvSpPr>
        <p:spPr>
          <a:xfrm>
            <a:off x="0" y="1285860"/>
            <a:ext cx="9144000" cy="5572140"/>
          </a:xfrm>
        </p:spPr>
        <p:txBody>
          <a:bodyPr>
            <a:normAutofit fontScale="47500" lnSpcReduction="20000"/>
          </a:bodyPr>
          <a:lstStyle/>
          <a:p>
            <a:pPr marL="0" indent="0">
              <a:lnSpc>
                <a:spcPct val="110000"/>
              </a:lnSpc>
            </a:pPr>
            <a:r>
              <a:rPr lang="hu-HU" sz="2500" dirty="0" smtClean="0"/>
              <a:t>60Co besugárzó: sugárbiztonsági előírások megszegése javítások során: El Salvador 1989 3ARS 1 H; </a:t>
            </a:r>
            <a:r>
              <a:rPr lang="hu-HU" sz="2500" dirty="0" err="1" smtClean="0"/>
              <a:t>Soreq</a:t>
            </a:r>
            <a:r>
              <a:rPr lang="hu-HU" sz="2500" dirty="0" smtClean="0"/>
              <a:t>, Izrael 1990 1ARS 1 H; </a:t>
            </a:r>
            <a:r>
              <a:rPr lang="hu-HU" sz="2500" dirty="0" err="1" smtClean="0"/>
              <a:t>Nesvizh</a:t>
            </a:r>
            <a:r>
              <a:rPr lang="hu-HU" sz="2500" dirty="0" smtClean="0"/>
              <a:t>, Belorusszia 1991 1ARS 1H; </a:t>
            </a:r>
            <a:r>
              <a:rPr lang="hu-HU" sz="2500" dirty="0" err="1" smtClean="0"/>
              <a:t>Jilin</a:t>
            </a:r>
            <a:r>
              <a:rPr lang="hu-HU" sz="2500" dirty="0" smtClean="0"/>
              <a:t>, Kína 1992 8ARS 3H </a:t>
            </a:r>
          </a:p>
          <a:p>
            <a:pPr marL="0" indent="0">
              <a:lnSpc>
                <a:spcPct val="110000"/>
              </a:lnSpc>
            </a:pPr>
            <a:r>
              <a:rPr lang="hu-HU" sz="2500" dirty="0" smtClean="0"/>
              <a:t>• Eltulajdonítás, elvesztés, szétszedés: </a:t>
            </a:r>
            <a:r>
              <a:rPr lang="hu-HU" sz="2500" dirty="0" err="1" smtClean="0"/>
              <a:t>Goiana</a:t>
            </a:r>
            <a:r>
              <a:rPr lang="hu-HU" sz="2500" dirty="0" smtClean="0"/>
              <a:t>, Brazília 1987 14ARS 4H; </a:t>
            </a:r>
            <a:r>
              <a:rPr lang="hu-HU" sz="2500" dirty="0" err="1" smtClean="0"/>
              <a:t>Tammiku</a:t>
            </a:r>
            <a:r>
              <a:rPr lang="hu-HU" sz="2500" dirty="0" smtClean="0"/>
              <a:t>, Észtország 1994 4ARS 1H, </a:t>
            </a:r>
            <a:r>
              <a:rPr lang="hu-HU" sz="2500" dirty="0" err="1" smtClean="0"/>
              <a:t>Gilán</a:t>
            </a:r>
            <a:r>
              <a:rPr lang="hu-HU" sz="2500" dirty="0" smtClean="0"/>
              <a:t>, Irán 1996 1ARS; </a:t>
            </a:r>
            <a:r>
              <a:rPr lang="hu-HU" sz="2500" dirty="0" err="1" smtClean="0"/>
              <a:t>Lilo</a:t>
            </a:r>
            <a:r>
              <a:rPr lang="hu-HU" sz="2500" dirty="0" smtClean="0"/>
              <a:t>, Grúzia 1996 11ARS; Isztambul, Törökország 1998 10ARS; Peru 1999 1ARS; Thaiföld 10ARS 3H; </a:t>
            </a:r>
            <a:r>
              <a:rPr lang="hu-HU" sz="2500" dirty="0" err="1" smtClean="0"/>
              <a:t>Meet</a:t>
            </a:r>
            <a:r>
              <a:rPr lang="hu-HU" sz="2500" dirty="0" smtClean="0"/>
              <a:t> Haifa, Egyiptom 2000 7ARS 2H </a:t>
            </a:r>
          </a:p>
          <a:p>
            <a:pPr marL="0" indent="0">
              <a:lnSpc>
                <a:spcPct val="110000"/>
              </a:lnSpc>
            </a:pPr>
            <a:r>
              <a:rPr lang="hu-HU" sz="2500" dirty="0" smtClean="0"/>
              <a:t>Hibás kalibrálás: Zaragoza, Spanyolország 1990 27ARS 11H; San </a:t>
            </a:r>
            <a:r>
              <a:rPr lang="hu-HU" sz="2500" dirty="0" err="1" smtClean="0"/>
              <a:t>Jose</a:t>
            </a:r>
            <a:r>
              <a:rPr lang="hu-HU" sz="2500" dirty="0" smtClean="0"/>
              <a:t>, Costa Rica 1996 77ARS 7H;</a:t>
            </a:r>
          </a:p>
          <a:p>
            <a:pPr>
              <a:buNone/>
            </a:pPr>
            <a:r>
              <a:rPr lang="hu-HU" dirty="0" smtClean="0"/>
              <a:t>INSAG 11 EÜ </a:t>
            </a:r>
            <a:r>
              <a:rPr lang="hu-HU" dirty="0" err="1" smtClean="0"/>
              <a:t>vontakoztatásai</a:t>
            </a:r>
            <a:r>
              <a:rPr lang="hu-HU" dirty="0" smtClean="0"/>
              <a:t> = 12.1.1. Biztonsági elemzések célja , potenciális sugárterhelések azonosítása tételből (ezzel ismételt tematika)</a:t>
            </a:r>
          </a:p>
          <a:p>
            <a:pPr>
              <a:buNone/>
            </a:pPr>
            <a:r>
              <a:rPr lang="hu-HU" dirty="0" smtClean="0"/>
              <a:t>Személyek: munkavállalók, páciens, lakosság,  (munkavállaló és a lakosság néha azonos)</a:t>
            </a:r>
          </a:p>
          <a:p>
            <a:pPr>
              <a:buNone/>
            </a:pPr>
            <a:r>
              <a:rPr lang="hu-HU" dirty="0" smtClean="0"/>
              <a:t>Források: röntgen, terápia, diagnosztika, nyitott zárt, (diagnosztikát az alacsony kockázatba sorolja!!)</a:t>
            </a:r>
          </a:p>
          <a:p>
            <a:pPr>
              <a:buNone/>
            </a:pPr>
            <a:r>
              <a:rPr lang="hu-HU" dirty="0" smtClean="0"/>
              <a:t>Magas kockázatnak írja le: alacsony biztonsági kultúrás, alacsony képzettséget, gyakorlottság hiányát, rosszul felszerelt munkahelyek, pénzhiány, fejletlenebb szabályozó hatóságok kompetenciáját (Brazil, </a:t>
            </a:r>
            <a:r>
              <a:rPr lang="hu-HU" dirty="0" err="1" smtClean="0"/>
              <a:t>Goiana</a:t>
            </a:r>
            <a:r>
              <a:rPr lang="hu-HU" dirty="0" smtClean="0"/>
              <a:t>), nagy alkalmazók számával statisztikailag nő a balestek gyakorisága</a:t>
            </a:r>
          </a:p>
          <a:p>
            <a:pPr>
              <a:buNone/>
            </a:pPr>
            <a:r>
              <a:rPr lang="hu-HU" dirty="0" smtClean="0"/>
              <a:t>Megoldás kockázat elemzés szerint:</a:t>
            </a:r>
          </a:p>
          <a:p>
            <a:r>
              <a:rPr lang="hu-HU" dirty="0" smtClean="0"/>
              <a:t>Normál működési állapotok meghatározása (SVR előírása)</a:t>
            </a:r>
          </a:p>
          <a:p>
            <a:r>
              <a:rPr lang="hu-HU" dirty="0" smtClean="0"/>
              <a:t>Előfordulható események azonosítás: tűszúrás, ampulla törés, tűzeset, beteg </a:t>
            </a:r>
            <a:r>
              <a:rPr lang="hu-HU" dirty="0" err="1" smtClean="0"/>
              <a:t>exrétum</a:t>
            </a:r>
            <a:r>
              <a:rPr lang="hu-HU" dirty="0" smtClean="0"/>
              <a:t> szennyezés, nem várt esemény a műtés közben /sugármenet idő növekedés, pszichiátriai beteg vizsgálat és sikertelen vizsgálat valószínűsége stb.)</a:t>
            </a:r>
          </a:p>
          <a:p>
            <a:r>
              <a:rPr lang="hu-HU" dirty="0" smtClean="0"/>
              <a:t>Folyamatok elemzése: pl. mikor tud előfordulni a tűszúrás? Okok be azonosítása: miért fordult elő? (</a:t>
            </a:r>
            <a:r>
              <a:rPr lang="hu-HU" dirty="0" err="1" smtClean="0"/>
              <a:t>pl</a:t>
            </a:r>
            <a:r>
              <a:rPr lang="hu-HU" dirty="0" smtClean="0"/>
              <a:t>: </a:t>
            </a:r>
            <a:r>
              <a:rPr lang="hu-HU" dirty="0" err="1" smtClean="0"/>
              <a:t>szeptum</a:t>
            </a:r>
            <a:r>
              <a:rPr lang="hu-HU" dirty="0" smtClean="0"/>
              <a:t> csere a gyártónál, hibás tű készlet, kezdő munkatárs oktatás nélkül, túlterheltség)</a:t>
            </a:r>
          </a:p>
          <a:p>
            <a:r>
              <a:rPr lang="hu-HU" dirty="0" smtClean="0"/>
              <a:t>Összefüggő hibasorozatok elemzése: miért nem volt betanítva a munkatárs? Ki hagyta ott a tűt?és miért?</a:t>
            </a:r>
          </a:p>
          <a:p>
            <a:r>
              <a:rPr lang="hu-HU" dirty="0" smtClean="0"/>
              <a:t>Munka vállalók és páciensek/gondozók megbízhatósága</a:t>
            </a:r>
          </a:p>
          <a:p>
            <a:r>
              <a:rPr lang="hu-HU" dirty="0" smtClean="0"/>
              <a:t>Berendezések/ beszállítók  meghibásodása (</a:t>
            </a:r>
            <a:r>
              <a:rPr lang="hu-HU" dirty="0" err="1" smtClean="0"/>
              <a:t>pl</a:t>
            </a:r>
            <a:r>
              <a:rPr lang="hu-HU" dirty="0" smtClean="0"/>
              <a:t>: PET automata beadó hibás vezetékezés, gyártó nagyobb/kisseb aktivitást tett az ampullába)</a:t>
            </a:r>
          </a:p>
          <a:p>
            <a:pPr>
              <a:buNone/>
            </a:pPr>
            <a:r>
              <a:rPr lang="hu-HU" dirty="0" smtClean="0"/>
              <a:t>SUGÁRSÉRÜLT ELLÁTÁS: EMMI rendeletben kijelölt intézetek:honvéd, </a:t>
            </a:r>
            <a:r>
              <a:rPr lang="hu-HU" dirty="0" err="1" smtClean="0"/>
              <a:t>Onkologia</a:t>
            </a:r>
            <a:r>
              <a:rPr lang="hu-HU" dirty="0" smtClean="0"/>
              <a:t>, felismerés: </a:t>
            </a:r>
            <a:r>
              <a:rPr lang="hu-HU" dirty="0" err="1" smtClean="0"/>
              <a:t>MSSZ-ben</a:t>
            </a:r>
            <a:r>
              <a:rPr lang="hu-HU" dirty="0" smtClean="0"/>
              <a:t> leírtak szerint </a:t>
            </a:r>
            <a:r>
              <a:rPr lang="hu-HU" dirty="0" err="1" smtClean="0"/>
              <a:t>BEIT-ben</a:t>
            </a:r>
            <a:r>
              <a:rPr lang="hu-HU" dirty="0" smtClean="0"/>
              <a:t> van leírva hogy kell, Országos szinten az OBEIT részletezi (ez a beavatkozó hatóságok munkáját írja le nem az engedélyes feladatát)</a:t>
            </a:r>
            <a:endParaRPr lang="hu-H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0"/>
            <a:ext cx="9144000" cy="857232"/>
          </a:xfrm>
        </p:spPr>
        <p:txBody>
          <a:bodyPr>
            <a:normAutofit/>
          </a:bodyPr>
          <a:lstStyle/>
          <a:p>
            <a:r>
              <a:rPr lang="hu-HU" sz="2400" dirty="0" smtClean="0"/>
              <a:t>7.2.1.Ismertesse az orvosi és állatorvosi röntgen munkahelyek tervezésekor használható nemzeti szabványokat</a:t>
            </a:r>
            <a:endParaRPr lang="hu-HU" sz="2400" dirty="0"/>
          </a:p>
        </p:txBody>
      </p:sp>
      <p:sp>
        <p:nvSpPr>
          <p:cNvPr id="3" name="Tartalom helye 2"/>
          <p:cNvSpPr>
            <a:spLocks noGrp="1"/>
          </p:cNvSpPr>
          <p:nvPr>
            <p:ph idx="1"/>
          </p:nvPr>
        </p:nvSpPr>
        <p:spPr>
          <a:xfrm>
            <a:off x="0" y="857232"/>
            <a:ext cx="9144000" cy="5715040"/>
          </a:xfrm>
        </p:spPr>
        <p:txBody>
          <a:bodyPr>
            <a:normAutofit fontScale="62500" lnSpcReduction="20000"/>
          </a:bodyPr>
          <a:lstStyle/>
          <a:p>
            <a:r>
              <a:rPr lang="hu-HU" sz="3100" i="1" u="sng" dirty="0" smtClean="0">
                <a:solidFill>
                  <a:srgbClr val="FF0000"/>
                </a:solidFill>
                <a:latin typeface="Times New Roman" pitchFamily="18" charset="0"/>
                <a:cs typeface="Times New Roman" pitchFamily="18" charset="0"/>
              </a:rPr>
              <a:t>E szabvány tárgya a legfeljebb 300 kV üzemi feszültségű röntgenberendezést üzemeltető orvosi és állatorvosi munkahelyek </a:t>
            </a:r>
            <a:r>
              <a:rPr lang="hu-HU" sz="3100" dirty="0" smtClean="0">
                <a:latin typeface="Times New Roman" pitchFamily="18" charset="0"/>
                <a:cs typeface="Times New Roman" pitchFamily="18" charset="0"/>
              </a:rPr>
              <a:t>sugárvédelmi előírásai a létesítés, az üzembe helyezés és az üzemeltetés során.</a:t>
            </a:r>
          </a:p>
          <a:p>
            <a:pPr lvl="0"/>
            <a:r>
              <a:rPr lang="hu-HU" dirty="0" smtClean="0">
                <a:latin typeface="Times New Roman" pitchFamily="18" charset="0"/>
                <a:cs typeface="Times New Roman" pitchFamily="18" charset="0"/>
              </a:rPr>
              <a:t>A szabvány tartalmazza a röntgen munkahelyek kialakításának sugárvédelmi és általános követelményeit, beleértve egyes különleges munkahelyek sajátos követelményeit, </a:t>
            </a:r>
            <a:r>
              <a:rPr lang="hu-HU" dirty="0" smtClean="0">
                <a:solidFill>
                  <a:srgbClr val="FF0000"/>
                </a:solidFill>
                <a:latin typeface="Times New Roman" pitchFamily="18" charset="0"/>
                <a:cs typeface="Times New Roman" pitchFamily="18" charset="0"/>
              </a:rPr>
              <a:t>(TEHÁT HA RÖNTGEN MUNKAHELYET TERVEZET ITT TALÁLOK A MINIMÁL FELTÉLHEZ PARAMÉTEREKET PL: ALPTERÜLET)</a:t>
            </a:r>
          </a:p>
          <a:p>
            <a:pPr lvl="0"/>
            <a:r>
              <a:rPr lang="hu-HU" dirty="0" smtClean="0">
                <a:latin typeface="Times New Roman" pitchFamily="18" charset="0"/>
                <a:cs typeface="Times New Roman" pitchFamily="18" charset="0"/>
              </a:rPr>
              <a:t>A sugárvédelmi tervezők számára meghatározza a sugárvédelmi méretezés lehetséges módszereit, beleértve a méretezés alapkövetelményeit, </a:t>
            </a:r>
            <a:r>
              <a:rPr lang="hu-HU" dirty="0" smtClean="0">
                <a:solidFill>
                  <a:srgbClr val="FF0000"/>
                </a:solidFill>
                <a:latin typeface="Times New Roman" pitchFamily="18" charset="0"/>
                <a:cs typeface="Times New Roman" pitchFamily="18" charset="0"/>
              </a:rPr>
              <a:t>(HA LE AKAROM ELLENŐRIZNI A BEÉPÍTETT ÁRNYÉKOLÁS MINŐSÉGÉT ITT TALÁLOK IRÁNYADÓ SZINTEKET)</a:t>
            </a:r>
          </a:p>
          <a:p>
            <a:pPr lvl="0"/>
            <a:r>
              <a:rPr lang="hu-HU" dirty="0" smtClean="0">
                <a:latin typeface="Times New Roman" pitchFamily="18" charset="0"/>
                <a:cs typeface="Times New Roman" pitchFamily="18" charset="0"/>
              </a:rPr>
              <a:t>Útmutatót tartalmaz a sugárvédelmi ellenőrzést, sugárvédelmi méréseket végző hatósági és egyéb szakemberek számára. </a:t>
            </a:r>
            <a:r>
              <a:rPr lang="hu-HU" dirty="0" smtClean="0">
                <a:solidFill>
                  <a:srgbClr val="FF0000"/>
                </a:solidFill>
                <a:latin typeface="Times New Roman" pitchFamily="18" charset="0"/>
                <a:cs typeface="Times New Roman" pitchFamily="18" charset="0"/>
              </a:rPr>
              <a:t>(AZ ADOTT MUNKAHELY BIZTONSÁGOS ÜZEMELTETÉSHEZ SZÜKSÉGES EGYÉBB ELŐÍRÁSOK:VÉDŐESZKÖZÖK, ELLENŐRZŐ MÉRÉSEK , IRÁNYADÓ SZINTEK)</a:t>
            </a:r>
          </a:p>
          <a:p>
            <a:r>
              <a:rPr lang="hu-HU" b="1" dirty="0"/>
              <a:t>NCRP Report.No.147 (</a:t>
            </a:r>
            <a:r>
              <a:rPr lang="hu-HU" b="1" dirty="0" err="1"/>
              <a:t>rtg</a:t>
            </a:r>
            <a:r>
              <a:rPr lang="hu-HU" b="1" dirty="0"/>
              <a:t>. Árnyékolás tervezése)</a:t>
            </a:r>
          </a:p>
          <a:p>
            <a:r>
              <a:rPr lang="hu-HU" b="1" dirty="0"/>
              <a:t>AAPM </a:t>
            </a:r>
            <a:r>
              <a:rPr lang="hu-HU" b="1" dirty="0" err="1"/>
              <a:t>report</a:t>
            </a:r>
            <a:r>
              <a:rPr lang="hu-HU" b="1" dirty="0"/>
              <a:t> No.3,1993 (CT árnyékolás tervezés)</a:t>
            </a:r>
          </a:p>
          <a:p>
            <a:r>
              <a:rPr lang="hu-HU" b="1" dirty="0" smtClean="0"/>
              <a:t>MSZ 824:2017 Sugárzás elleni védelem orvosi és állatorvosi munkahelyeken</a:t>
            </a:r>
          </a:p>
          <a:p>
            <a:pPr lvl="0"/>
            <a:endParaRPr lang="hu-HU" dirty="0" smtClean="0">
              <a:solidFill>
                <a:srgbClr val="FF0000"/>
              </a:solidFill>
              <a:latin typeface="Times New Roman" pitchFamily="18" charset="0"/>
              <a:cs typeface="Times New Roman" pitchFamily="18" charset="0"/>
            </a:endParaRPr>
          </a:p>
          <a:p>
            <a:endParaRPr lang="hu-H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714348" y="0"/>
            <a:ext cx="8143932" cy="571480"/>
          </a:xfrm>
        </p:spPr>
        <p:txBody>
          <a:bodyPr>
            <a:normAutofit fontScale="90000"/>
          </a:bodyPr>
          <a:lstStyle/>
          <a:p>
            <a:r>
              <a:rPr lang="hu-HU" dirty="0" smtClean="0">
                <a:latin typeface="Times New Roman" pitchFamily="18" charset="0"/>
                <a:cs typeface="Times New Roman" pitchFamily="18" charset="0"/>
              </a:rPr>
              <a:t>Összefoglaló a tételhez</a:t>
            </a:r>
            <a:endParaRPr lang="hu-HU" dirty="0">
              <a:latin typeface="Times New Roman" pitchFamily="18" charset="0"/>
              <a:cs typeface="Times New Roman" pitchFamily="18" charset="0"/>
            </a:endParaRPr>
          </a:p>
        </p:txBody>
      </p:sp>
      <p:sp>
        <p:nvSpPr>
          <p:cNvPr id="3" name="Tartalom helye 2"/>
          <p:cNvSpPr>
            <a:spLocks noGrp="1"/>
          </p:cNvSpPr>
          <p:nvPr>
            <p:ph idx="1"/>
          </p:nvPr>
        </p:nvSpPr>
        <p:spPr>
          <a:xfrm>
            <a:off x="0" y="571480"/>
            <a:ext cx="9144000" cy="6286520"/>
          </a:xfrm>
        </p:spPr>
        <p:txBody>
          <a:bodyPr>
            <a:normAutofit fontScale="55000" lnSpcReduction="20000"/>
          </a:bodyPr>
          <a:lstStyle/>
          <a:p>
            <a:pPr>
              <a:buNone/>
            </a:pPr>
            <a:r>
              <a:rPr lang="hu-HU" dirty="0">
                <a:latin typeface="Times New Roman" pitchFamily="18" charset="0"/>
                <a:cs typeface="Times New Roman" pitchFamily="18" charset="0"/>
              </a:rPr>
              <a:t>A tétel a MSZ 824:2017 Sugárzás elleni védelem orvosi és állatorvosi munkahelyeken című szabvány alkalmazásáról szól. </a:t>
            </a:r>
            <a:endParaRPr lang="hu-HU" dirty="0" smtClean="0">
              <a:latin typeface="Times New Roman" pitchFamily="18" charset="0"/>
              <a:cs typeface="Times New Roman" pitchFamily="18" charset="0"/>
            </a:endParaRPr>
          </a:p>
          <a:p>
            <a:pPr>
              <a:buNone/>
            </a:pPr>
            <a:r>
              <a:rPr lang="hu-HU" dirty="0" smtClean="0">
                <a:latin typeface="Times New Roman" pitchFamily="18" charset="0"/>
                <a:cs typeface="Times New Roman" pitchFamily="18" charset="0"/>
              </a:rPr>
              <a:t>Az </a:t>
            </a:r>
            <a:r>
              <a:rPr lang="hu-HU" dirty="0">
                <a:latin typeface="Times New Roman" pitchFamily="18" charset="0"/>
                <a:cs typeface="Times New Roman" pitchFamily="18" charset="0"/>
              </a:rPr>
              <a:t>alkalmazás legfeljebb 300 kV üzemi feszültségű </a:t>
            </a:r>
            <a:r>
              <a:rPr lang="hu-HU" dirty="0" smtClean="0">
                <a:latin typeface="Times New Roman" pitchFamily="18" charset="0"/>
                <a:cs typeface="Times New Roman" pitchFamily="18" charset="0"/>
              </a:rPr>
              <a:t>röntgenberendezésekre vonatkozik.</a:t>
            </a:r>
          </a:p>
          <a:p>
            <a:pPr>
              <a:buNone/>
            </a:pPr>
            <a:r>
              <a:rPr lang="hu-HU" dirty="0" smtClean="0">
                <a:latin typeface="Times New Roman" pitchFamily="18" charset="0"/>
                <a:cs typeface="Times New Roman" pitchFamily="18" charset="0"/>
              </a:rPr>
              <a:t>Az orvosi és állatorvosi diagnosztikára és felületi röntgen terápiás munkahelyeken alkalmazzák.</a:t>
            </a:r>
          </a:p>
          <a:p>
            <a:pPr>
              <a:buNone/>
            </a:pPr>
            <a:r>
              <a:rPr lang="hu-HU" dirty="0" smtClean="0">
                <a:latin typeface="Times New Roman" pitchFamily="18" charset="0"/>
                <a:cs typeface="Times New Roman" pitchFamily="18" charset="0"/>
              </a:rPr>
              <a:t>Tartalmazza a felhasználóknak és a tervezőknek való adatokat és számítási útmutatókat. Szabványtól való eltérés számításokhoz nem alkalmas.</a:t>
            </a:r>
          </a:p>
          <a:p>
            <a:pPr>
              <a:buNone/>
            </a:pPr>
            <a:r>
              <a:rPr lang="hu-HU" dirty="0" smtClean="0">
                <a:latin typeface="Times New Roman" pitchFamily="18" charset="0"/>
                <a:cs typeface="Times New Roman" pitchFamily="18" charset="0"/>
              </a:rPr>
              <a:t>Az irányadó értékek (pl. ólom egyenérték) csak a szabványban előírt alapterületű belmagasságú és meghatározott heti munkaterhelésű  munkahelyekre érvényesek.</a:t>
            </a:r>
          </a:p>
          <a:p>
            <a:pPr>
              <a:buNone/>
            </a:pPr>
            <a:r>
              <a:rPr lang="hu-HU" dirty="0" smtClean="0">
                <a:latin typeface="Times New Roman" pitchFamily="18" charset="0"/>
                <a:cs typeface="Times New Roman" pitchFamily="18" charset="0"/>
              </a:rPr>
              <a:t>Meghatározza az adott munkahely minimális építészeti követelményeit (alapterület, belmagasság, legkisebb oldalhossz, építészeti kialakítás minimális ólom egyenértékű árnyékolása, betekintő ablak méretek, direkt sugár elleni árnyékolás, szórt sugárzás ellenei árnyékolás)Pl. 12cm tömör tégla+1+1cm vakolat milyen ólomegyenértéknek felel meg?)</a:t>
            </a:r>
          </a:p>
          <a:p>
            <a:pPr>
              <a:buNone/>
            </a:pPr>
            <a:r>
              <a:rPr lang="hu-HU" dirty="0" smtClean="0">
                <a:latin typeface="Times New Roman" pitchFamily="18" charset="0"/>
                <a:cs typeface="Times New Roman" pitchFamily="18" charset="0"/>
              </a:rPr>
              <a:t>Meghatározza az adott munkahely típushoz a kiegészítő árnyékolás minőségét (ólom </a:t>
            </a:r>
            <a:r>
              <a:rPr lang="hu-HU" dirty="0" err="1" smtClean="0">
                <a:latin typeface="Times New Roman" pitchFamily="18" charset="0"/>
                <a:cs typeface="Times New Roman" pitchFamily="18" charset="0"/>
              </a:rPr>
              <a:t>pelxi</a:t>
            </a:r>
            <a:r>
              <a:rPr lang="hu-HU" dirty="0" smtClean="0">
                <a:latin typeface="Times New Roman" pitchFamily="18" charset="0"/>
                <a:cs typeface="Times New Roman" pitchFamily="18" charset="0"/>
              </a:rPr>
              <a:t> 1Pbmm, függő kiegészítő takarás 0,5Pbmm, </a:t>
            </a:r>
            <a:r>
              <a:rPr lang="hu-HU" dirty="0" err="1" smtClean="0">
                <a:latin typeface="Times New Roman" pitchFamily="18" charset="0"/>
                <a:cs typeface="Times New Roman" pitchFamily="18" charset="0"/>
              </a:rPr>
              <a:t>gonád</a:t>
            </a:r>
            <a:r>
              <a:rPr lang="hu-HU" dirty="0" smtClean="0">
                <a:latin typeface="Times New Roman" pitchFamily="18" charset="0"/>
                <a:cs typeface="Times New Roman" pitchFamily="18" charset="0"/>
              </a:rPr>
              <a:t> védelem </a:t>
            </a:r>
            <a:r>
              <a:rPr lang="hu-HU" dirty="0" err="1" smtClean="0">
                <a:latin typeface="Times New Roman" pitchFamily="18" charset="0"/>
                <a:cs typeface="Times New Roman" pitchFamily="18" charset="0"/>
              </a:rPr>
              <a:t>stb</a:t>
            </a:r>
            <a:r>
              <a:rPr lang="hu-HU" dirty="0" smtClean="0">
                <a:latin typeface="Times New Roman" pitchFamily="18" charset="0"/>
                <a:cs typeface="Times New Roman" pitchFamily="18" charset="0"/>
              </a:rPr>
              <a:t>), és a védőruházat minőségét. (intervenció minimum 0,35Pbmm körkörös védelem, </a:t>
            </a:r>
            <a:r>
              <a:rPr lang="hu-HU" dirty="0" err="1" smtClean="0">
                <a:latin typeface="Times New Roman" pitchFamily="18" charset="0"/>
                <a:cs typeface="Times New Roman" pitchFamily="18" charset="0"/>
              </a:rPr>
              <a:t>pjm</a:t>
            </a:r>
            <a:r>
              <a:rPr lang="hu-HU" dirty="0" smtClean="0">
                <a:latin typeface="Times New Roman" pitchFamily="18" charset="0"/>
                <a:cs typeface="Times New Roman" pitchFamily="18" charset="0"/>
              </a:rPr>
              <a:t>. és szem dózis irányadó érték felet </a:t>
            </a:r>
            <a:r>
              <a:rPr lang="hu-HU" dirty="0" err="1" smtClean="0">
                <a:latin typeface="Times New Roman" pitchFamily="18" charset="0"/>
                <a:cs typeface="Times New Roman" pitchFamily="18" charset="0"/>
              </a:rPr>
              <a:t>pajzsmirgy</a:t>
            </a:r>
            <a:r>
              <a:rPr lang="hu-HU" dirty="0" smtClean="0">
                <a:latin typeface="Times New Roman" pitchFamily="18" charset="0"/>
                <a:cs typeface="Times New Roman" pitchFamily="18" charset="0"/>
              </a:rPr>
              <a:t> védő és szemüveg kötelező)</a:t>
            </a:r>
          </a:p>
          <a:p>
            <a:pPr>
              <a:buNone/>
            </a:pPr>
            <a:r>
              <a:rPr lang="hu-HU" dirty="0" smtClean="0">
                <a:latin typeface="Times New Roman" pitchFamily="18" charset="0"/>
                <a:cs typeface="Times New Roman" pitchFamily="18" charset="0"/>
              </a:rPr>
              <a:t>Ellenőrző mérésekhez meghatározza a szóró közeg méret és (fantom méretek) és a cső paraméter beállítását, továbbá a mérés helyét és a használható mérőeszközt (ionkamrás dózis mérő)</a:t>
            </a:r>
          </a:p>
          <a:p>
            <a:pPr>
              <a:buNone/>
            </a:pPr>
            <a:r>
              <a:rPr lang="hu-HU" dirty="0" smtClean="0">
                <a:latin typeface="Times New Roman" pitchFamily="18" charset="0"/>
                <a:cs typeface="Times New Roman" pitchFamily="18" charset="0"/>
              </a:rPr>
              <a:t>Irányadó szinteket ad a tevézéshez heti dózis leosztásban (</a:t>
            </a:r>
            <a:r>
              <a:rPr lang="hu-HU" dirty="0" err="1" smtClean="0">
                <a:latin typeface="Times New Roman" pitchFamily="18" charset="0"/>
                <a:cs typeface="Times New Roman" pitchFamily="18" charset="0"/>
              </a:rPr>
              <a:t>pl</a:t>
            </a:r>
            <a:r>
              <a:rPr lang="hu-HU" dirty="0" smtClean="0">
                <a:latin typeface="Times New Roman" pitchFamily="18" charset="0"/>
                <a:cs typeface="Times New Roman" pitchFamily="18" charset="0"/>
              </a:rPr>
              <a:t>: 40mikroSv/hét </a:t>
            </a:r>
            <a:r>
              <a:rPr lang="hu-HU" dirty="0" err="1" smtClean="0">
                <a:latin typeface="Times New Roman" pitchFamily="18" charset="0"/>
                <a:cs typeface="Times New Roman" pitchFamily="18" charset="0"/>
              </a:rPr>
              <a:t>rtg</a:t>
            </a:r>
            <a:r>
              <a:rPr lang="hu-HU" dirty="0" smtClean="0">
                <a:latin typeface="Times New Roman" pitchFamily="18" charset="0"/>
                <a:cs typeface="Times New Roman" pitchFamily="18" charset="0"/>
              </a:rPr>
              <a:t>. Munkahelyen)</a:t>
            </a:r>
          </a:p>
          <a:p>
            <a:pPr>
              <a:buNone/>
            </a:pPr>
            <a:r>
              <a:rPr lang="hu-HU" dirty="0" smtClean="0">
                <a:latin typeface="Times New Roman" pitchFamily="18" charset="0"/>
                <a:cs typeface="Times New Roman" pitchFamily="18" charset="0"/>
              </a:rPr>
              <a:t>Árnyékolás számításához 2 módszert használ: heti munkaterhelés alapján tartózkodási faktorok figyelembe vételével meghatározott szórt sugárzás elleni kialakított védelem (A1 táblázat), és a B2 ólomegyenérték táblázat (direkt és szórt sugárzásra)</a:t>
            </a:r>
          </a:p>
          <a:p>
            <a:pPr>
              <a:buNone/>
            </a:pPr>
            <a:r>
              <a:rPr lang="hu-HU" dirty="0" smtClean="0">
                <a:latin typeface="Times New Roman" pitchFamily="18" charset="0"/>
                <a:cs typeface="Times New Roman" pitchFamily="18" charset="0"/>
              </a:rPr>
              <a:t>Ha szabványtól való eltérést kell meghatározni vagy ellenőrizni szeretnék a számításinkat a </a:t>
            </a:r>
            <a:r>
              <a:rPr lang="hu-HU" sz="3300" dirty="0">
                <a:latin typeface="Times New Roman" pitchFamily="18" charset="0"/>
                <a:cs typeface="Times New Roman" pitchFamily="18" charset="0"/>
              </a:rPr>
              <a:t>NCRP Report.No.147 (</a:t>
            </a:r>
            <a:r>
              <a:rPr lang="hu-HU" sz="3300" dirty="0" err="1">
                <a:latin typeface="Times New Roman" pitchFamily="18" charset="0"/>
                <a:cs typeface="Times New Roman" pitchFamily="18" charset="0"/>
              </a:rPr>
              <a:t>rtg</a:t>
            </a:r>
            <a:r>
              <a:rPr lang="hu-HU" sz="3300" dirty="0">
                <a:latin typeface="Times New Roman" pitchFamily="18" charset="0"/>
                <a:cs typeface="Times New Roman" pitchFamily="18" charset="0"/>
              </a:rPr>
              <a:t>. Árnyékolás tervezése),  és AAPM </a:t>
            </a:r>
            <a:r>
              <a:rPr lang="hu-HU" sz="3300" dirty="0" err="1">
                <a:latin typeface="Times New Roman" pitchFamily="18" charset="0"/>
                <a:cs typeface="Times New Roman" pitchFamily="18" charset="0"/>
              </a:rPr>
              <a:t>report</a:t>
            </a:r>
            <a:r>
              <a:rPr lang="hu-HU" sz="3300" dirty="0">
                <a:latin typeface="Times New Roman" pitchFamily="18" charset="0"/>
                <a:cs typeface="Times New Roman" pitchFamily="18" charset="0"/>
              </a:rPr>
              <a:t> No.3,1993 (CT árnyékolás tervezés) nemzetközi szabványokat is használhatjuk.</a:t>
            </a:r>
          </a:p>
          <a:p>
            <a:pPr>
              <a:buNone/>
            </a:pPr>
            <a:endParaRPr lang="hu-HU" dirty="0" smtClean="0">
              <a:latin typeface="Times New Roman" pitchFamily="18" charset="0"/>
              <a:cs typeface="Times New Roman" pitchFamily="18" charset="0"/>
            </a:endParaRPr>
          </a:p>
          <a:p>
            <a:pPr>
              <a:buNone/>
            </a:pPr>
            <a:endParaRPr lang="hu-HU" dirty="0" smtClean="0">
              <a:latin typeface="Times New Roman" pitchFamily="18" charset="0"/>
              <a:cs typeface="Times New Roman" pitchFamily="18" charset="0"/>
            </a:endParaRPr>
          </a:p>
          <a:p>
            <a:pPr>
              <a:buNone/>
            </a:pPr>
            <a:endParaRPr lang="hu-HU" dirty="0" smtClean="0">
              <a:latin typeface="Times New Roman" pitchFamily="18" charset="0"/>
              <a:cs typeface="Times New Roman" pitchFamily="18" charset="0"/>
            </a:endParaRPr>
          </a:p>
          <a:p>
            <a:pPr>
              <a:buNone/>
            </a:pPr>
            <a:endParaRPr lang="hu-HU" dirty="0" smtClean="0">
              <a:latin typeface="Times New Roman" pitchFamily="18" charset="0"/>
              <a:cs typeface="Times New Roman" pitchFamily="18" charset="0"/>
            </a:endParaRPr>
          </a:p>
          <a:p>
            <a:pPr>
              <a:buNone/>
            </a:pPr>
            <a:endParaRPr lang="hu-HU" dirty="0" smtClean="0">
              <a:latin typeface="Times New Roman" pitchFamily="18" charset="0"/>
              <a:cs typeface="Times New Roman" pitchFamily="18" charset="0"/>
            </a:endParaRPr>
          </a:p>
          <a:p>
            <a:pPr>
              <a:buNone/>
            </a:pPr>
            <a:endParaRPr lang="hu-HU"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0"/>
            <a:ext cx="9144000" cy="1000108"/>
          </a:xfrm>
        </p:spPr>
        <p:txBody>
          <a:bodyPr>
            <a:normAutofit/>
          </a:bodyPr>
          <a:lstStyle/>
          <a:p>
            <a:r>
              <a:rPr lang="hu-HU" sz="2800" dirty="0" smtClean="0"/>
              <a:t>7.2.2.Ismertesse az orvosi izotóplaboratóriumok tervezésekor használható nemzeti szabványokat</a:t>
            </a:r>
            <a:endParaRPr lang="hu-HU" sz="2800" dirty="0"/>
          </a:p>
        </p:txBody>
      </p:sp>
      <p:sp>
        <p:nvSpPr>
          <p:cNvPr id="3" name="Tartalom helye 2"/>
          <p:cNvSpPr>
            <a:spLocks noGrp="1"/>
          </p:cNvSpPr>
          <p:nvPr>
            <p:ph idx="1"/>
          </p:nvPr>
        </p:nvSpPr>
        <p:spPr>
          <a:xfrm>
            <a:off x="0" y="857232"/>
            <a:ext cx="9144000" cy="6000768"/>
          </a:xfrm>
        </p:spPr>
        <p:txBody>
          <a:bodyPr>
            <a:normAutofit fontScale="77500" lnSpcReduction="20000"/>
          </a:bodyPr>
          <a:lstStyle/>
          <a:p>
            <a:r>
              <a:rPr lang="hu-HU" dirty="0" smtClean="0"/>
              <a:t>MSZ 62-7:2017 Az ionizáló sugárzás elleni védelem</a:t>
            </a:r>
          </a:p>
          <a:p>
            <a:r>
              <a:rPr lang="hu-HU" dirty="0" smtClean="0"/>
              <a:t>Nyitott radioaktív anyagok bármilyen munka során történő felhasználásra, munkahely kialakítására és üzemeltetésére vonatkozik. Nem vonatozik a 2/2022 OAH. rendelet hatálya alá nem eső tevékenységekre, és az urán és a tórium vegyületek </a:t>
            </a:r>
            <a:r>
              <a:rPr lang="hu-HU" dirty="0" err="1" smtClean="0"/>
              <a:t>mikromorfológiai</a:t>
            </a:r>
            <a:r>
              <a:rPr lang="hu-HU" dirty="0" smtClean="0"/>
              <a:t> felhasználására.</a:t>
            </a:r>
          </a:p>
          <a:p>
            <a:r>
              <a:rPr lang="hu-HU" dirty="0" smtClean="0"/>
              <a:t>Laboratóriumok osztályozása az alapmennyiségek alapján történik (AM=20mSv inhall.1mikrom AMAD lekötött </a:t>
            </a:r>
            <a:r>
              <a:rPr lang="hu-HU" dirty="0" err="1" smtClean="0"/>
              <a:t>eff</a:t>
            </a:r>
            <a:r>
              <a:rPr lang="hu-HU" dirty="0" smtClean="0"/>
              <a:t>. Dóz. Felel meg)</a:t>
            </a:r>
          </a:p>
          <a:p>
            <a:r>
              <a:rPr lang="hu-HU" dirty="0" smtClean="0"/>
              <a:t>Tartalmazza az ipari és orvosi </a:t>
            </a:r>
            <a:r>
              <a:rPr lang="hu-HU" dirty="0" err="1" smtClean="0"/>
              <a:t>lab</a:t>
            </a:r>
            <a:r>
              <a:rPr lang="hu-HU" dirty="0" smtClean="0"/>
              <a:t>. </a:t>
            </a:r>
            <a:r>
              <a:rPr lang="hu-HU" dirty="0" err="1" smtClean="0"/>
              <a:t>Kategorziálását</a:t>
            </a:r>
            <a:r>
              <a:rPr lang="hu-HU" dirty="0" smtClean="0"/>
              <a:t>.</a:t>
            </a:r>
          </a:p>
          <a:p>
            <a:r>
              <a:rPr lang="hu-HU" dirty="0" smtClean="0"/>
              <a:t>Orvosi: I (alacsony </a:t>
            </a:r>
            <a:r>
              <a:rPr lang="hu-HU" dirty="0" err="1" smtClean="0"/>
              <a:t>felh</a:t>
            </a:r>
            <a:r>
              <a:rPr lang="hu-HU" dirty="0" smtClean="0"/>
              <a:t>, </a:t>
            </a:r>
            <a:r>
              <a:rPr lang="hu-HU" dirty="0" err="1" smtClean="0"/>
              <a:t>in</a:t>
            </a:r>
            <a:r>
              <a:rPr lang="hu-HU" dirty="0" smtClean="0"/>
              <a:t> vitro), II. </a:t>
            </a:r>
            <a:r>
              <a:rPr lang="hu-HU" dirty="0" err="1" smtClean="0"/>
              <a:t>in</a:t>
            </a:r>
            <a:r>
              <a:rPr lang="hu-HU" dirty="0" smtClean="0"/>
              <a:t> </a:t>
            </a:r>
            <a:r>
              <a:rPr lang="hu-HU" dirty="0" err="1" smtClean="0"/>
              <a:t>vivo.III</a:t>
            </a:r>
            <a:r>
              <a:rPr lang="hu-HU" dirty="0" smtClean="0"/>
              <a:t>. terápia besorolása</a:t>
            </a:r>
          </a:p>
          <a:p>
            <a:r>
              <a:rPr lang="hu-HU" dirty="0" smtClean="0"/>
              <a:t>Építészeti, csatorna, légtechnika </a:t>
            </a:r>
            <a:r>
              <a:rPr lang="hu-HU" dirty="0" err="1" smtClean="0"/>
              <a:t>paraméterekt</a:t>
            </a:r>
            <a:r>
              <a:rPr lang="hu-HU" dirty="0" smtClean="0"/>
              <a:t> és kiegészítő árnyékolásokat ír elő.</a:t>
            </a:r>
          </a:p>
          <a:p>
            <a:r>
              <a:rPr lang="hu-HU" dirty="0" smtClean="0"/>
              <a:t>Ellenőrzések kiterjednek a helyi ellenőrzött területek/munkavállalók ellenőrzésére de a belső sugárterhelés ellen. Is (1mSv felett monitoring rendszer)</a:t>
            </a:r>
          </a:p>
          <a:p>
            <a:endParaRPr lang="hu-H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28596" y="0"/>
            <a:ext cx="8229600" cy="868346"/>
          </a:xfrm>
        </p:spPr>
        <p:txBody>
          <a:bodyPr>
            <a:normAutofit fontScale="90000"/>
          </a:bodyPr>
          <a:lstStyle/>
          <a:p>
            <a:r>
              <a:rPr lang="hu-HU" dirty="0" smtClean="0"/>
              <a:t>Orvos Izotóplaboratóriumok különleges követelményei</a:t>
            </a:r>
            <a:endParaRPr lang="hu-HU" dirty="0"/>
          </a:p>
        </p:txBody>
      </p:sp>
      <p:sp>
        <p:nvSpPr>
          <p:cNvPr id="3" name="Tartalom helye 2"/>
          <p:cNvSpPr>
            <a:spLocks noGrp="1"/>
          </p:cNvSpPr>
          <p:nvPr>
            <p:ph idx="1"/>
          </p:nvPr>
        </p:nvSpPr>
        <p:spPr>
          <a:xfrm>
            <a:off x="0" y="928670"/>
            <a:ext cx="9144000" cy="5929330"/>
          </a:xfrm>
        </p:spPr>
        <p:txBody>
          <a:bodyPr>
            <a:normAutofit fontScale="85000" lnSpcReduction="20000"/>
          </a:bodyPr>
          <a:lstStyle/>
          <a:p>
            <a:r>
              <a:rPr lang="hu-HU" dirty="0" err="1" smtClean="0"/>
              <a:t>In</a:t>
            </a:r>
            <a:r>
              <a:rPr lang="hu-HU" dirty="0" smtClean="0"/>
              <a:t> vitro és alacsony </a:t>
            </a:r>
            <a:r>
              <a:rPr lang="hu-HU" dirty="0" err="1" smtClean="0"/>
              <a:t>felh</a:t>
            </a:r>
            <a:r>
              <a:rPr lang="hu-HU" dirty="0" smtClean="0"/>
              <a:t>. labor:felügyelt terület, sugártárcsa jelzés az ajtón,</a:t>
            </a:r>
          </a:p>
          <a:p>
            <a:r>
              <a:rPr lang="hu-HU" dirty="0" err="1" smtClean="0"/>
              <a:t>In</a:t>
            </a:r>
            <a:r>
              <a:rPr lang="hu-HU" dirty="0" smtClean="0"/>
              <a:t> vivo izotópdiagnosztikai laboratórium: előírt alapterületek (A melléklet),  </a:t>
            </a:r>
            <a:r>
              <a:rPr lang="hu-HU" dirty="0" err="1" smtClean="0"/>
              <a:t>orvosszakmai</a:t>
            </a:r>
            <a:r>
              <a:rPr lang="hu-HU" dirty="0" smtClean="0"/>
              <a:t> minimál feltételek. (I,II,III progresszivitású intézmény), betegútvonalak leszabályozása, funkcionális kapcsolat a meleg laboratóriummal, tevékenységek elkülönítése térben vagy időben. Fizikai védelem megvalósulása, beadó helység –vizsgáló kapcsolat, fekvő vagy ambuláns terápia elkülönítése, elbocsátási szint (25mikorSv/h 1m-ről), Tc-99m felhasználásnál építészetileg 1Pbmm ólom egyenértékű fal árnyékolás,  átszórás &lt;2mikroSv/h, generátor </a:t>
            </a:r>
            <a:r>
              <a:rPr lang="hu-HU" dirty="0" err="1" smtClean="0"/>
              <a:t>eluálás</a:t>
            </a:r>
            <a:r>
              <a:rPr lang="hu-HU" dirty="0" smtClean="0"/>
              <a:t>  és </a:t>
            </a:r>
            <a:r>
              <a:rPr lang="hu-HU" dirty="0" err="1" smtClean="0"/>
              <a:t>farmakon</a:t>
            </a:r>
            <a:r>
              <a:rPr lang="hu-HU" dirty="0" smtClean="0"/>
              <a:t> előkészítés aszeptikus környezet,  PET 500 vizsgálat felett automata beadót kell használni,</a:t>
            </a:r>
          </a:p>
          <a:p>
            <a:r>
              <a:rPr lang="hu-HU" dirty="0" err="1" smtClean="0"/>
              <a:t>Radiojód</a:t>
            </a:r>
            <a:r>
              <a:rPr lang="hu-HU" dirty="0" smtClean="0"/>
              <a:t> kezelések külön előírások vannak: beteg átszóródás szomszédos betegre H*(10)&lt;50mikroSv/h, külső falfelszínen H*(10)&lt;2mikroSv/h, </a:t>
            </a:r>
          </a:p>
          <a:p>
            <a:endParaRPr lang="hu-H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p:cNvSpPr>
            <a:spLocks noGrp="1"/>
          </p:cNvSpPr>
          <p:nvPr>
            <p:ph idx="1"/>
          </p:nvPr>
        </p:nvSpPr>
        <p:spPr>
          <a:xfrm>
            <a:off x="0" y="142852"/>
            <a:ext cx="8858280" cy="6429420"/>
          </a:xfrm>
        </p:spPr>
        <p:txBody>
          <a:bodyPr>
            <a:normAutofit fontScale="77500" lnSpcReduction="20000"/>
          </a:bodyPr>
          <a:lstStyle/>
          <a:p>
            <a:r>
              <a:rPr lang="hu-HU" dirty="0" smtClean="0"/>
              <a:t>MSZ 62-7:2017 Az ionizáló sugárzás elleni védelem. 7. rész: Sugárvédelem nyitott radioaktív anyagok alkalmazásakor</a:t>
            </a:r>
          </a:p>
          <a:p>
            <a:r>
              <a:rPr lang="hu-HU" dirty="0" smtClean="0"/>
              <a:t>Béta sugárzók (200keV nagyobb) 5GBq nagyobb aktivitásnál:kéz, szem védelemről helyi árnyékolással távtartóval kell védekezni. (béták </a:t>
            </a:r>
            <a:r>
              <a:rPr lang="hu-HU" dirty="0" err="1" smtClean="0"/>
              <a:t>pl</a:t>
            </a:r>
            <a:r>
              <a:rPr lang="hu-HU" dirty="0" smtClean="0"/>
              <a:t>: 1cm plexi)</a:t>
            </a:r>
          </a:p>
          <a:p>
            <a:r>
              <a:rPr lang="hu-HU" dirty="0" smtClean="0"/>
              <a:t>Gamma sugárzóknál :200keV alatti </a:t>
            </a:r>
            <a:r>
              <a:rPr lang="hu-HU" dirty="0" err="1" smtClean="0"/>
              <a:t>fotonenergia</a:t>
            </a:r>
            <a:r>
              <a:rPr lang="hu-HU" dirty="0" smtClean="0"/>
              <a:t> esetén árnyékolt munka asztal elégséges, egyébként Aktvitás/izotóp függő védelmet kell kialakítani:</a:t>
            </a:r>
            <a:r>
              <a:rPr lang="hu-HU" dirty="0" err="1" smtClean="0"/>
              <a:t>lsd</a:t>
            </a:r>
            <a:r>
              <a:rPr lang="hu-HU" dirty="0" smtClean="0"/>
              <a:t>. SL szakértő , 200keV felett: manipulátor, ólomtégla takarás egyedi árnyékolások</a:t>
            </a:r>
          </a:p>
          <a:p>
            <a:r>
              <a:rPr lang="hu-HU" dirty="0" smtClean="0"/>
              <a:t>Egyéni védőeszközök: </a:t>
            </a:r>
            <a:r>
              <a:rPr lang="hu-HU" dirty="0" err="1" smtClean="0"/>
              <a:t>inkorporáció</a:t>
            </a:r>
            <a:r>
              <a:rPr lang="hu-HU" dirty="0" smtClean="0"/>
              <a:t> csökkentése, kéz szem dózisok csökkentése,(elszívás, csipeszek, távtartók, tokok stb.)</a:t>
            </a:r>
          </a:p>
          <a:p>
            <a:r>
              <a:rPr lang="hu-HU" b="1" dirty="0" smtClean="0"/>
              <a:t>4Pbmm egyenértékű Tc-99m fecskendő védők kb.88% véd</a:t>
            </a:r>
          </a:p>
          <a:p>
            <a:r>
              <a:rPr lang="hu-HU" b="1" dirty="0" smtClean="0"/>
              <a:t>1cm Wolfram FDG fecskendő védő kb. 97% véd</a:t>
            </a:r>
          </a:p>
          <a:p>
            <a:r>
              <a:rPr lang="hu-HU" b="1" dirty="0" smtClean="0"/>
              <a:t>5GBq bétánál 1cm plexi kötelező</a:t>
            </a:r>
          </a:p>
          <a:p>
            <a:r>
              <a:rPr lang="hu-HU" b="1" dirty="0" smtClean="0"/>
              <a:t>500MBq/nap FDG automata beadó kell</a:t>
            </a:r>
          </a:p>
          <a:p>
            <a:r>
              <a:rPr lang="hu-HU" b="1" dirty="0" smtClean="0"/>
              <a:t>Bétáknál fékezési </a:t>
            </a:r>
            <a:r>
              <a:rPr lang="hu-HU" b="1" dirty="0" err="1" smtClean="0"/>
              <a:t>rtg</a:t>
            </a:r>
            <a:r>
              <a:rPr lang="hu-HU" b="1" dirty="0" smtClean="0"/>
              <a:t>. keletkezést akadályozzunk meg.</a:t>
            </a:r>
          </a:p>
          <a:p>
            <a:r>
              <a:rPr lang="hu-HU" b="1" dirty="0" smtClean="0"/>
              <a:t>I-131, F-18 izotópoknál az ólomköpeny csak lassítja a munkát</a:t>
            </a:r>
          </a:p>
          <a:p>
            <a:r>
              <a:rPr lang="hu-HU" b="1" dirty="0" err="1" smtClean="0"/>
              <a:t>Build-up</a:t>
            </a:r>
            <a:r>
              <a:rPr lang="hu-HU" b="1" dirty="0" smtClean="0"/>
              <a:t> hatással is számolni kell (</a:t>
            </a:r>
            <a:r>
              <a:rPr lang="hu-HU" b="1" dirty="0" err="1" smtClean="0"/>
              <a:t>sv.sz</a:t>
            </a:r>
            <a:r>
              <a:rPr lang="hu-HU" b="1" dirty="0" smtClean="0"/>
              <a:t> feladata)</a:t>
            </a:r>
            <a:endParaRPr lang="hu-H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500034" y="0"/>
            <a:ext cx="8229600" cy="857232"/>
          </a:xfrm>
        </p:spPr>
        <p:txBody>
          <a:bodyPr>
            <a:normAutofit fontScale="90000"/>
          </a:bodyPr>
          <a:lstStyle/>
          <a:p>
            <a:r>
              <a:rPr lang="hu-HU" dirty="0" smtClean="0"/>
              <a:t>Környezeti kibocsátások ellenőrzése</a:t>
            </a:r>
            <a:endParaRPr lang="hu-HU" dirty="0"/>
          </a:p>
        </p:txBody>
      </p:sp>
      <p:sp>
        <p:nvSpPr>
          <p:cNvPr id="3" name="Tartalom helye 2"/>
          <p:cNvSpPr>
            <a:spLocks noGrp="1"/>
          </p:cNvSpPr>
          <p:nvPr>
            <p:ph idx="1"/>
          </p:nvPr>
        </p:nvSpPr>
        <p:spPr>
          <a:xfrm>
            <a:off x="142844" y="857232"/>
            <a:ext cx="9001156" cy="5715040"/>
          </a:xfrm>
        </p:spPr>
        <p:txBody>
          <a:bodyPr>
            <a:normAutofit lnSpcReduction="10000"/>
          </a:bodyPr>
          <a:lstStyle/>
          <a:p>
            <a:r>
              <a:rPr lang="hu-HU" dirty="0" smtClean="0"/>
              <a:t>Külön létesítményi határérték megállapítására/engedélyezetésére nincs szükség.</a:t>
            </a:r>
          </a:p>
          <a:p>
            <a:r>
              <a:rPr lang="hu-HU" dirty="0" err="1" smtClean="0"/>
              <a:t>Orv.Izotóp</a:t>
            </a:r>
            <a:r>
              <a:rPr lang="hu-HU" dirty="0" smtClean="0"/>
              <a:t> laboratórium keletkező szennyvíz közcsatornába ereszthetők, szifonba beépített mintavételi csonkot kell kialakítani.</a:t>
            </a:r>
          </a:p>
          <a:p>
            <a:r>
              <a:rPr lang="hu-HU" dirty="0" smtClean="0"/>
              <a:t>Felületi szennyezettség mérőt és 100MBq (gamma sugárzóknál) felett gamma dózis teljesítmény mérőt kell használni.</a:t>
            </a:r>
          </a:p>
          <a:p>
            <a:endParaRPr lang="hu-HU" dirty="0"/>
          </a:p>
          <a:p>
            <a:r>
              <a:rPr lang="hu-HU" dirty="0" smtClean="0"/>
              <a:t>Ezeket az SL és az MSSZ tartalmazza és a </a:t>
            </a:r>
            <a:r>
              <a:rPr lang="hu-HU" dirty="0" err="1" smtClean="0"/>
              <a:t>sv</a:t>
            </a:r>
            <a:r>
              <a:rPr lang="hu-HU" dirty="0" smtClean="0"/>
              <a:t>. szakértő határozza meg.</a:t>
            </a:r>
            <a:endParaRPr lang="hu-HU" dirty="0"/>
          </a:p>
        </p:txBody>
      </p:sp>
      <p:sp>
        <p:nvSpPr>
          <p:cNvPr id="4" name="Bal oldali kapcsos zárójel 3"/>
          <p:cNvSpPr/>
          <p:nvPr/>
        </p:nvSpPr>
        <p:spPr>
          <a:xfrm rot="16200000">
            <a:off x="4250523" y="392891"/>
            <a:ext cx="571516" cy="7786742"/>
          </a:xfrm>
          <a:prstGeom prst="leftBrace">
            <a:avLst>
              <a:gd name="adj1" fmla="val 8333"/>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hu-HU"/>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0"/>
            <a:ext cx="9286908" cy="1143000"/>
          </a:xfrm>
        </p:spPr>
        <p:txBody>
          <a:bodyPr>
            <a:normAutofit fontScale="90000"/>
          </a:bodyPr>
          <a:lstStyle/>
          <a:p>
            <a:r>
              <a:rPr lang="hu-HU" dirty="0" smtClean="0"/>
              <a:t>13.1.2.Védőfalak és árnyékolások méretezésének elvi alapjai </a:t>
            </a:r>
            <a:endParaRPr lang="hu-HU" dirty="0"/>
          </a:p>
        </p:txBody>
      </p:sp>
      <p:sp>
        <p:nvSpPr>
          <p:cNvPr id="3" name="Tartalom helye 2"/>
          <p:cNvSpPr>
            <a:spLocks noGrp="1"/>
          </p:cNvSpPr>
          <p:nvPr>
            <p:ph idx="1"/>
          </p:nvPr>
        </p:nvSpPr>
        <p:spPr>
          <a:xfrm>
            <a:off x="0" y="1142984"/>
            <a:ext cx="9144000" cy="5715016"/>
          </a:xfrm>
        </p:spPr>
        <p:txBody>
          <a:bodyPr/>
          <a:lstStyle/>
          <a:p>
            <a:r>
              <a:rPr lang="hu-HU" dirty="0" smtClean="0"/>
              <a:t>Ez a 13.1.1 és 13.1.2 tételben van elméleti szinten kifejtve. </a:t>
            </a:r>
          </a:p>
          <a:p>
            <a:r>
              <a:rPr lang="hu-HU" dirty="0" smtClean="0"/>
              <a:t>De: szakértő határozza mag SL- szabvány vagy egyéb szerint, cél hogy az SVR előírásai teljesüljenek (</a:t>
            </a:r>
            <a:r>
              <a:rPr lang="hu-HU" dirty="0" err="1" smtClean="0"/>
              <a:t>d.k</a:t>
            </a:r>
            <a:r>
              <a:rPr lang="hu-HU" dirty="0" smtClean="0"/>
              <a:t>)</a:t>
            </a:r>
          </a:p>
          <a:p>
            <a:endParaRPr lang="hu-HU" dirty="0" smtClean="0"/>
          </a:p>
          <a:p>
            <a:endParaRPr lang="hu-HU" dirty="0" smtClean="0"/>
          </a:p>
          <a:p>
            <a:endParaRPr lang="hu-HU" dirty="0"/>
          </a:p>
        </p:txBody>
      </p:sp>
      <p:pic>
        <p:nvPicPr>
          <p:cNvPr id="1027" name="Picture 3"/>
          <p:cNvPicPr>
            <a:picLocks noChangeAspect="1" noChangeArrowheads="1"/>
          </p:cNvPicPr>
          <p:nvPr/>
        </p:nvPicPr>
        <p:blipFill>
          <a:blip r:embed="rId2"/>
          <a:srcRect/>
          <a:stretch>
            <a:fillRect/>
          </a:stretch>
        </p:blipFill>
        <p:spPr bwMode="auto">
          <a:xfrm>
            <a:off x="0" y="3357562"/>
            <a:ext cx="5013502" cy="2566987"/>
          </a:xfrm>
          <a:prstGeom prst="rect">
            <a:avLst/>
          </a:prstGeom>
          <a:noFill/>
          <a:ln w="9525">
            <a:noFill/>
            <a:miter lim="800000"/>
            <a:headEnd/>
            <a:tailEnd/>
          </a:ln>
          <a:effectLst/>
        </p:spPr>
      </p:pic>
      <p:pic>
        <p:nvPicPr>
          <p:cNvPr id="1029" name="Picture 5"/>
          <p:cNvPicPr>
            <a:picLocks noChangeAspect="1" noChangeArrowheads="1"/>
          </p:cNvPicPr>
          <p:nvPr/>
        </p:nvPicPr>
        <p:blipFill>
          <a:blip r:embed="rId3" cstate="print"/>
          <a:srcRect/>
          <a:stretch>
            <a:fillRect/>
          </a:stretch>
        </p:blipFill>
        <p:spPr bwMode="auto">
          <a:xfrm>
            <a:off x="5143504" y="3357562"/>
            <a:ext cx="3532794" cy="1881181"/>
          </a:xfrm>
          <a:prstGeom prst="rect">
            <a:avLst/>
          </a:prstGeom>
          <a:noFill/>
          <a:ln w="9525">
            <a:noFill/>
            <a:miter lim="800000"/>
            <a:headEnd/>
            <a:tailEnd/>
          </a:ln>
          <a:effectLst/>
        </p:spPr>
      </p:pic>
      <p:pic>
        <p:nvPicPr>
          <p:cNvPr id="1030" name="Picture 6"/>
          <p:cNvPicPr>
            <a:picLocks noChangeAspect="1" noChangeArrowheads="1"/>
          </p:cNvPicPr>
          <p:nvPr/>
        </p:nvPicPr>
        <p:blipFill>
          <a:blip r:embed="rId4"/>
          <a:srcRect/>
          <a:stretch>
            <a:fillRect/>
          </a:stretch>
        </p:blipFill>
        <p:spPr bwMode="auto">
          <a:xfrm>
            <a:off x="5072066" y="5298022"/>
            <a:ext cx="3857620" cy="1559978"/>
          </a:xfrm>
          <a:prstGeom prst="rect">
            <a:avLst/>
          </a:prstGeom>
          <a:noFill/>
          <a:ln w="9525">
            <a:noFill/>
            <a:miter lim="800000"/>
            <a:headEnd/>
            <a:tailEnd/>
          </a:ln>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214290"/>
            <a:ext cx="3514660" cy="582594"/>
          </a:xfrm>
        </p:spPr>
        <p:txBody>
          <a:bodyPr>
            <a:normAutofit fontScale="90000"/>
          </a:bodyPr>
          <a:lstStyle/>
          <a:p>
            <a:r>
              <a:rPr lang="hu-HU" dirty="0" smtClean="0"/>
              <a:t>Eszközök típusai</a:t>
            </a:r>
            <a:endParaRPr lang="hu-HU" dirty="0"/>
          </a:p>
        </p:txBody>
      </p:sp>
      <p:sp>
        <p:nvSpPr>
          <p:cNvPr id="3" name="Tartalom helye 2"/>
          <p:cNvSpPr>
            <a:spLocks noGrp="1"/>
          </p:cNvSpPr>
          <p:nvPr>
            <p:ph idx="1"/>
          </p:nvPr>
        </p:nvSpPr>
        <p:spPr>
          <a:xfrm>
            <a:off x="0" y="714356"/>
            <a:ext cx="8229600" cy="1857387"/>
          </a:xfrm>
        </p:spPr>
        <p:txBody>
          <a:bodyPr/>
          <a:lstStyle/>
          <a:p>
            <a:r>
              <a:rPr lang="hu-HU" sz="2400" dirty="0" smtClean="0"/>
              <a:t>Mobil</a:t>
            </a:r>
          </a:p>
          <a:p>
            <a:r>
              <a:rPr lang="hu-HU" sz="2400" dirty="0" smtClean="0"/>
              <a:t>Fixen telepített</a:t>
            </a:r>
          </a:p>
          <a:p>
            <a:r>
              <a:rPr lang="hu-HU" sz="2400" dirty="0" smtClean="0"/>
              <a:t>Személyi védő eszközök</a:t>
            </a:r>
          </a:p>
          <a:p>
            <a:r>
              <a:rPr lang="hu-HU" sz="2400" dirty="0" smtClean="0"/>
              <a:t>Kiegészítő védőeszközök</a:t>
            </a:r>
          </a:p>
          <a:p>
            <a:pPr>
              <a:buNone/>
            </a:pPr>
            <a:endParaRPr lang="hu-HU" dirty="0"/>
          </a:p>
        </p:txBody>
      </p:sp>
      <p:sp>
        <p:nvSpPr>
          <p:cNvPr id="4" name="Szövegdoboz 3"/>
          <p:cNvSpPr txBox="1"/>
          <p:nvPr/>
        </p:nvSpPr>
        <p:spPr>
          <a:xfrm>
            <a:off x="0" y="2285992"/>
            <a:ext cx="4645631" cy="646331"/>
          </a:xfrm>
          <a:prstGeom prst="rect">
            <a:avLst/>
          </a:prstGeom>
          <a:noFill/>
        </p:spPr>
        <p:txBody>
          <a:bodyPr wrap="none" rtlCol="0">
            <a:spAutoFit/>
          </a:bodyPr>
          <a:lstStyle/>
          <a:p>
            <a:r>
              <a:rPr lang="hu-HU" sz="3600" dirty="0" smtClean="0"/>
              <a:t>Funkció szerint feloszlás</a:t>
            </a:r>
            <a:endParaRPr lang="hu-HU" sz="3600" dirty="0"/>
          </a:p>
        </p:txBody>
      </p:sp>
      <p:sp>
        <p:nvSpPr>
          <p:cNvPr id="5" name="Szövegdoboz 4"/>
          <p:cNvSpPr txBox="1"/>
          <p:nvPr/>
        </p:nvSpPr>
        <p:spPr>
          <a:xfrm>
            <a:off x="0" y="2786058"/>
            <a:ext cx="4625753" cy="830997"/>
          </a:xfrm>
          <a:prstGeom prst="rect">
            <a:avLst/>
          </a:prstGeom>
          <a:noFill/>
        </p:spPr>
        <p:txBody>
          <a:bodyPr wrap="none" rtlCol="0">
            <a:spAutoFit/>
          </a:bodyPr>
          <a:lstStyle/>
          <a:p>
            <a:pPr>
              <a:buFont typeface="Arial" pitchFamily="34" charset="0"/>
              <a:buChar char="•"/>
            </a:pPr>
            <a:r>
              <a:rPr lang="hu-HU" sz="2400" dirty="0" smtClean="0"/>
              <a:t>Külső sugárzás elleni védelem</a:t>
            </a:r>
          </a:p>
          <a:p>
            <a:pPr>
              <a:buFont typeface="Arial" pitchFamily="34" charset="0"/>
              <a:buChar char="•"/>
            </a:pPr>
            <a:r>
              <a:rPr lang="hu-HU" sz="2400" dirty="0" smtClean="0"/>
              <a:t>Belső sugárterhelés elleni védelem</a:t>
            </a:r>
            <a:endParaRPr lang="hu-HU" sz="2400" dirty="0"/>
          </a:p>
        </p:txBody>
      </p:sp>
      <p:sp>
        <p:nvSpPr>
          <p:cNvPr id="6" name="Szövegdoboz 5"/>
          <p:cNvSpPr txBox="1"/>
          <p:nvPr/>
        </p:nvSpPr>
        <p:spPr>
          <a:xfrm>
            <a:off x="0" y="3571876"/>
            <a:ext cx="5756704" cy="584775"/>
          </a:xfrm>
          <a:prstGeom prst="rect">
            <a:avLst/>
          </a:prstGeom>
          <a:noFill/>
        </p:spPr>
        <p:txBody>
          <a:bodyPr wrap="none" rtlCol="0">
            <a:spAutoFit/>
          </a:bodyPr>
          <a:lstStyle/>
          <a:p>
            <a:r>
              <a:rPr lang="hu-HU" sz="3200" dirty="0" smtClean="0"/>
              <a:t>Sugárzás típusától függő felosztás</a:t>
            </a:r>
            <a:endParaRPr lang="hu-HU" sz="3200" dirty="0"/>
          </a:p>
        </p:txBody>
      </p:sp>
      <p:sp>
        <p:nvSpPr>
          <p:cNvPr id="7" name="Szövegdoboz 6"/>
          <p:cNvSpPr txBox="1"/>
          <p:nvPr/>
        </p:nvSpPr>
        <p:spPr>
          <a:xfrm>
            <a:off x="0" y="4071942"/>
            <a:ext cx="8858280" cy="3046988"/>
          </a:xfrm>
          <a:prstGeom prst="rect">
            <a:avLst/>
          </a:prstGeom>
          <a:noFill/>
        </p:spPr>
        <p:txBody>
          <a:bodyPr wrap="square" rtlCol="0">
            <a:spAutoFit/>
          </a:bodyPr>
          <a:lstStyle/>
          <a:p>
            <a:pPr>
              <a:buFont typeface="Arial" pitchFamily="34" charset="0"/>
              <a:buChar char="•"/>
            </a:pPr>
            <a:r>
              <a:rPr lang="hu-HU" sz="2400" dirty="0"/>
              <a:t>Röntgen sugárzás: direkt, szórt, szivárgó sugárzás (150kV alatti)</a:t>
            </a:r>
          </a:p>
          <a:p>
            <a:pPr>
              <a:buFont typeface="Arial" pitchFamily="34" charset="0"/>
              <a:buChar char="•"/>
            </a:pPr>
            <a:r>
              <a:rPr lang="hu-HU" sz="2400" dirty="0"/>
              <a:t>Nagy áthatoló képességű röntgen és gamma fotonok elleni védelem</a:t>
            </a:r>
          </a:p>
          <a:p>
            <a:pPr>
              <a:buFont typeface="Arial" pitchFamily="34" charset="0"/>
              <a:buChar char="•"/>
            </a:pPr>
            <a:r>
              <a:rPr lang="hu-HU" sz="2400" dirty="0"/>
              <a:t>Izotópok elleni védelem: alfa, béta </a:t>
            </a:r>
            <a:r>
              <a:rPr lang="hu-HU" sz="2400" dirty="0" smtClean="0"/>
              <a:t>gamma</a:t>
            </a:r>
          </a:p>
          <a:p>
            <a:r>
              <a:rPr lang="hu-HU" sz="2000" dirty="0" smtClean="0"/>
              <a:t>MSZ 824:2017 Sugárzás elleni védelem orvosi és állatorvosi munkahelyeken</a:t>
            </a:r>
          </a:p>
          <a:p>
            <a:r>
              <a:rPr lang="hu-HU" sz="2000" dirty="0" smtClean="0"/>
              <a:t>MSZ 62-7:2017 Az ionizáló sugárzás elleni védelem. 7. rész: Sugárvédelem nyitott radioaktív anyagok alkalmazásakor</a:t>
            </a:r>
          </a:p>
          <a:p>
            <a:r>
              <a:rPr lang="hu-HU" sz="2000" dirty="0" smtClean="0"/>
              <a:t>MSZ 62-2/2017 Az ionizáló sugárzás elleni védelem. 2. rész: A foton- és elektronsugárzás elleni védelem</a:t>
            </a:r>
          </a:p>
          <a:p>
            <a:pPr>
              <a:buFont typeface="Arial" pitchFamily="34" charset="0"/>
              <a:buChar char="•"/>
            </a:pPr>
            <a:endParaRPr lang="hu-HU" sz="2000" dirty="0"/>
          </a:p>
        </p:txBody>
      </p:sp>
      <p:sp>
        <p:nvSpPr>
          <p:cNvPr id="8" name="Cím 1"/>
          <p:cNvSpPr txBox="1">
            <a:spLocks/>
          </p:cNvSpPr>
          <p:nvPr/>
        </p:nvSpPr>
        <p:spPr>
          <a:xfrm>
            <a:off x="4243382" y="0"/>
            <a:ext cx="4900618" cy="77472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hu-HU" sz="4400" b="0" i="0" u="none" strike="noStrike" kern="1200" cap="none" spc="0" normalizeH="0" baseline="0" noProof="0" smtClean="0">
                <a:ln>
                  <a:noFill/>
                </a:ln>
                <a:solidFill>
                  <a:schemeClr val="tx1"/>
                </a:solidFill>
                <a:effectLst/>
                <a:uLnTx/>
                <a:uFillTx/>
                <a:latin typeface="+mj-lt"/>
                <a:ea typeface="+mj-ea"/>
                <a:cs typeface="+mj-cs"/>
              </a:rPr>
              <a:t>Összefoglaló</a:t>
            </a:r>
            <a:endParaRPr kumimoji="0" lang="hu-HU" sz="4400" b="0" i="0" u="none" strike="noStrike" kern="1200" cap="none" spc="0" normalizeH="0" baseline="0" noProof="0" dirty="0" smtClean="0">
              <a:ln>
                <a:noFill/>
              </a:ln>
              <a:solidFill>
                <a:schemeClr val="tx1"/>
              </a:solidFill>
              <a:effectLst/>
              <a:uLnTx/>
              <a:uFillTx/>
              <a:latin typeface="+mj-lt"/>
              <a:ea typeface="+mj-ea"/>
              <a:cs typeface="+mj-c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357166"/>
            <a:ext cx="9001156" cy="439718"/>
          </a:xfrm>
        </p:spPr>
        <p:txBody>
          <a:bodyPr>
            <a:noAutofit/>
          </a:bodyPr>
          <a:lstStyle/>
          <a:p>
            <a:r>
              <a:rPr lang="hu-HU" sz="3200" dirty="0" smtClean="0"/>
              <a:t>14.1.1.A kibocsátás- és környezetellenőrzés eszközei és módszerei</a:t>
            </a:r>
            <a:endParaRPr lang="hu-HU" sz="3200" dirty="0"/>
          </a:p>
        </p:txBody>
      </p:sp>
      <p:sp>
        <p:nvSpPr>
          <p:cNvPr id="3" name="Tartalom helye 2"/>
          <p:cNvSpPr>
            <a:spLocks noGrp="1"/>
          </p:cNvSpPr>
          <p:nvPr>
            <p:ph idx="1"/>
          </p:nvPr>
        </p:nvSpPr>
        <p:spPr>
          <a:xfrm>
            <a:off x="142844" y="1071546"/>
            <a:ext cx="9001156" cy="5643602"/>
          </a:xfrm>
        </p:spPr>
        <p:txBody>
          <a:bodyPr>
            <a:normAutofit lnSpcReduction="10000"/>
          </a:bodyPr>
          <a:lstStyle/>
          <a:p>
            <a:r>
              <a:rPr lang="hu-HU" dirty="0" smtClean="0"/>
              <a:t>Feladata: mérésekkel bizonyítsa, hogy a munkahely radioaktív izotópokkal, nem terheli a környezetét jobban, mint az elfogadhatónak megállapított érték (SL). </a:t>
            </a:r>
          </a:p>
          <a:p>
            <a:r>
              <a:rPr lang="hu-HU" dirty="0" smtClean="0"/>
              <a:t>Méréseivel hozzájáruljon a környezetet veszélyeztető technológiai rendellenességek feltárásához, kiküszöbölésük után ellenőrizze a környezet veszélyeztetés megszűnését.</a:t>
            </a:r>
          </a:p>
          <a:p>
            <a:r>
              <a:rPr lang="hu-HU" dirty="0" smtClean="0"/>
              <a:t> Környezetet érintő üzemzavar esetén, sugárzási állapotokról gyors, megbízható adatok szolgáltatása, a lakosságot érintő beavatkozások megalapozásához.</a:t>
            </a:r>
            <a:endParaRPr lang="hu-H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357158" y="0"/>
            <a:ext cx="8229600" cy="1143000"/>
          </a:xfrm>
        </p:spPr>
        <p:txBody>
          <a:bodyPr/>
          <a:lstStyle/>
          <a:p>
            <a:r>
              <a:rPr lang="hu-HU" dirty="0" smtClean="0"/>
              <a:t>Kétszintű RENDSZER</a:t>
            </a:r>
            <a:endParaRPr lang="hu-HU" dirty="0"/>
          </a:p>
        </p:txBody>
      </p:sp>
      <p:sp>
        <p:nvSpPr>
          <p:cNvPr id="3" name="Tartalom helye 2"/>
          <p:cNvSpPr>
            <a:spLocks noGrp="1"/>
          </p:cNvSpPr>
          <p:nvPr>
            <p:ph idx="1"/>
          </p:nvPr>
        </p:nvSpPr>
        <p:spPr>
          <a:xfrm>
            <a:off x="0" y="857232"/>
            <a:ext cx="9144000" cy="5715040"/>
          </a:xfrm>
        </p:spPr>
        <p:txBody>
          <a:bodyPr>
            <a:normAutofit/>
          </a:bodyPr>
          <a:lstStyle/>
          <a:p>
            <a:r>
              <a:rPr lang="hu-HU" dirty="0" smtClean="0"/>
              <a:t>Kibocsátást ellenőrzi:folyékony, levegő, páciens???, hulladék</a:t>
            </a:r>
          </a:p>
          <a:p>
            <a:r>
              <a:rPr lang="hu-HU" dirty="0" smtClean="0"/>
              <a:t>Környezetet ellenőrzi:amikor már kijutott akkor ott mi van (on-line levegő mintavevők hatóság/</a:t>
            </a:r>
            <a:r>
              <a:rPr lang="hu-HU" dirty="0" err="1" smtClean="0"/>
              <a:t>paks</a:t>
            </a:r>
            <a:r>
              <a:rPr lang="hu-HU" dirty="0" smtClean="0"/>
              <a:t>) </a:t>
            </a:r>
          </a:p>
          <a:p>
            <a:r>
              <a:rPr lang="hu-HU" dirty="0" smtClean="0"/>
              <a:t>Egészségügyben jellemző a kibocsátás ellenőrzés környezeti ellenőrzés nem jellemző (kivéve egyes esetek pl. OSJER szonda)</a:t>
            </a:r>
          </a:p>
          <a:p>
            <a:r>
              <a:rPr lang="hu-HU" dirty="0" err="1" smtClean="0"/>
              <a:t>Eü</a:t>
            </a:r>
            <a:r>
              <a:rPr lang="hu-HU" dirty="0" smtClean="0"/>
              <a:t>. jellemző méréstechnika hiánya miatt a szabályozással történő ellenőrzés (pl. felezési idő 10x lejárata után kiengedhető)</a:t>
            </a:r>
            <a:endParaRPr lang="hu-H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0"/>
            <a:ext cx="9144000" cy="1071546"/>
          </a:xfrm>
        </p:spPr>
        <p:txBody>
          <a:bodyPr>
            <a:normAutofit fontScale="90000"/>
          </a:bodyPr>
          <a:lstStyle/>
          <a:p>
            <a:r>
              <a:rPr lang="hu-HU" dirty="0" smtClean="0"/>
              <a:t>Izotóp felhasználásnál</a:t>
            </a:r>
            <a:br>
              <a:rPr lang="hu-HU" dirty="0" smtClean="0"/>
            </a:br>
            <a:r>
              <a:rPr lang="hu-HU" dirty="0" smtClean="0"/>
              <a:t>hatósági előírások/jogszabályok:</a:t>
            </a:r>
            <a:endParaRPr lang="hu-HU" dirty="0"/>
          </a:p>
        </p:txBody>
      </p:sp>
      <p:sp>
        <p:nvSpPr>
          <p:cNvPr id="3" name="Tartalom helye 2"/>
          <p:cNvSpPr>
            <a:spLocks noGrp="1"/>
          </p:cNvSpPr>
          <p:nvPr>
            <p:ph idx="1"/>
          </p:nvPr>
        </p:nvSpPr>
        <p:spPr>
          <a:xfrm>
            <a:off x="0" y="1142984"/>
            <a:ext cx="8786842" cy="5715016"/>
          </a:xfrm>
        </p:spPr>
        <p:txBody>
          <a:bodyPr>
            <a:normAutofit fontScale="92500" lnSpcReduction="10000"/>
          </a:bodyPr>
          <a:lstStyle/>
          <a:p>
            <a:r>
              <a:rPr lang="hu-HU" dirty="0" smtClean="0"/>
              <a:t>2/2022  OAH rendelet az ionizáló sugárzás elleni védelemről és a kapcsolódó engedélyezési, jelentési és ellenőrzési rendszerről</a:t>
            </a:r>
          </a:p>
          <a:p>
            <a:r>
              <a:rPr lang="hu-HU" dirty="0" smtClean="0"/>
              <a:t>15/2001. (VI. 6.) KöM rendelet az atomenergia alkalmazása során a levegőbe és vízbe történő radioaktív kibocsátásokról és azok ellenőrzéséről</a:t>
            </a:r>
          </a:p>
          <a:p>
            <a:r>
              <a:rPr lang="hu-HU" dirty="0" smtClean="0"/>
              <a:t>MSZ 62-7:2017 Sugárvédelem nyitott radioaktív anyagok alkalmazásakor</a:t>
            </a:r>
          </a:p>
          <a:p>
            <a:pPr>
              <a:buNone/>
            </a:pPr>
            <a:r>
              <a:rPr lang="hu-HU" sz="2300" dirty="0" smtClean="0"/>
              <a:t>(kibocsátási határérték: a létesítmény szabályszerű működésére érvényes, dózisból származtatott, a folyékony és légnemű kibocsátásra, valamint a kibocsátott </a:t>
            </a:r>
            <a:r>
              <a:rPr lang="hu-HU" sz="2300" dirty="0" err="1" smtClean="0"/>
              <a:t>radionuklidokra</a:t>
            </a:r>
            <a:r>
              <a:rPr lang="hu-HU" sz="2300" dirty="0" smtClean="0"/>
              <a:t> vagy azok csoportjaira megállapított éves kibocsátás. Egysége: </a:t>
            </a:r>
            <a:r>
              <a:rPr lang="hu-HU" sz="2300" dirty="0" err="1" smtClean="0"/>
              <a:t>Bq</a:t>
            </a:r>
            <a:r>
              <a:rPr lang="hu-HU" sz="2300" dirty="0" smtClean="0"/>
              <a:t> év-1; • kibocsátási határérték kritérium: több </a:t>
            </a:r>
            <a:r>
              <a:rPr lang="hu-HU" sz="2300" dirty="0" err="1" smtClean="0"/>
              <a:t>radionuklid</a:t>
            </a:r>
            <a:r>
              <a:rPr lang="hu-HU" sz="2300" dirty="0" smtClean="0"/>
              <a:t> kibocsátása és/vagy több kibocsátási mód esetén az egyes kibocsátások és a hozzájuk tartozó kibocsátási határérték hányadosaiból képzett összeg értéke 1-nél kisebb, vagy azzal egyenlő;)</a:t>
            </a:r>
            <a:endParaRPr lang="hu-HU" sz="23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28596" y="0"/>
            <a:ext cx="8229600" cy="1143000"/>
          </a:xfrm>
        </p:spPr>
        <p:txBody>
          <a:bodyPr/>
          <a:lstStyle/>
          <a:p>
            <a:r>
              <a:rPr lang="hu-HU" dirty="0" smtClean="0"/>
              <a:t>Fogalmak </a:t>
            </a:r>
            <a:endParaRPr lang="hu-HU" dirty="0"/>
          </a:p>
        </p:txBody>
      </p:sp>
      <p:sp>
        <p:nvSpPr>
          <p:cNvPr id="3" name="Tartalom helye 2"/>
          <p:cNvSpPr>
            <a:spLocks noGrp="1"/>
          </p:cNvSpPr>
          <p:nvPr>
            <p:ph idx="1"/>
          </p:nvPr>
        </p:nvSpPr>
        <p:spPr>
          <a:xfrm>
            <a:off x="0" y="1071546"/>
            <a:ext cx="8858280" cy="5786454"/>
          </a:xfrm>
        </p:spPr>
        <p:txBody>
          <a:bodyPr>
            <a:normAutofit fontScale="85000" lnSpcReduction="20000"/>
          </a:bodyPr>
          <a:lstStyle/>
          <a:p>
            <a:r>
              <a:rPr lang="hu-HU" dirty="0" smtClean="0"/>
              <a:t>kibocsátási mód: a folyékony és légnemű kibocsátás</a:t>
            </a:r>
          </a:p>
          <a:p>
            <a:pPr>
              <a:buNone/>
            </a:pPr>
            <a:r>
              <a:rPr lang="hu-HU" dirty="0" smtClean="0"/>
              <a:t>• kibocsátási pont: a kiemelt létesítmény határvonalának azon pontja, ahol a radioaktív kibocsátás történik. Egy létesítménynél több kibocsátási pont is lehet. Egyéb létesítménynél a szennyvíz élővízbe történő bevezetésének pontja;  </a:t>
            </a:r>
            <a:r>
              <a:rPr lang="hu-HU" i="1" dirty="0" err="1" smtClean="0"/>
              <a:t>eü</a:t>
            </a:r>
            <a:r>
              <a:rPr lang="hu-HU" i="1" dirty="0" smtClean="0"/>
              <a:t>: egy kibocsátási pont jellemző a tetőn lévő elszívó csonkja</a:t>
            </a:r>
          </a:p>
          <a:p>
            <a:pPr>
              <a:buNone/>
            </a:pPr>
            <a:r>
              <a:rPr lang="hu-HU" dirty="0" smtClean="0"/>
              <a:t>• kibocsátási útvonal: az útvonal, amelyen keresztül a radioaktív kibocsátás történik, beleértve a kibocsátási pontot is; </a:t>
            </a:r>
            <a:r>
              <a:rPr lang="hu-HU" i="1" dirty="0" err="1" smtClean="0"/>
              <a:t>eü</a:t>
            </a:r>
            <a:r>
              <a:rPr lang="hu-HU" i="1" dirty="0" smtClean="0"/>
              <a:t>: </a:t>
            </a:r>
            <a:r>
              <a:rPr lang="hu-HU" i="1" dirty="0" err="1" smtClean="0"/>
              <a:t>SL-ben</a:t>
            </a:r>
            <a:r>
              <a:rPr lang="hu-HU" i="1" dirty="0" smtClean="0"/>
              <a:t> leírt </a:t>
            </a:r>
            <a:r>
              <a:rPr lang="hu-HU" i="1" dirty="0" err="1" smtClean="0"/>
              <a:t>pl</a:t>
            </a:r>
            <a:r>
              <a:rPr lang="hu-HU" i="1" dirty="0" smtClean="0"/>
              <a:t> csatorna hálózat vagy pihentető medencék</a:t>
            </a:r>
          </a:p>
          <a:p>
            <a:pPr>
              <a:buNone/>
            </a:pPr>
            <a:r>
              <a:rPr lang="hu-HU" dirty="0" smtClean="0"/>
              <a:t>• radioaktív kibocsátás: a tevékenységből származó radioaktív anyagnak a levegőbe és a vízbe szabályozott, ellenőrzött és engedélyezett módon történő kibocsátása; (</a:t>
            </a:r>
            <a:r>
              <a:rPr lang="hu-HU" dirty="0" err="1" smtClean="0"/>
              <a:t>SL-ben</a:t>
            </a:r>
            <a:r>
              <a:rPr lang="hu-HU" dirty="0" smtClean="0"/>
              <a:t> leírt szakértő határozza meg)</a:t>
            </a:r>
            <a:endParaRPr lang="hu-H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500034" y="0"/>
            <a:ext cx="8229600" cy="714356"/>
          </a:xfrm>
        </p:spPr>
        <p:txBody>
          <a:bodyPr>
            <a:normAutofit fontScale="90000"/>
          </a:bodyPr>
          <a:lstStyle/>
          <a:p>
            <a:r>
              <a:rPr lang="hu-HU" dirty="0" smtClean="0"/>
              <a:t>Kibocsátási határértékek </a:t>
            </a:r>
            <a:endParaRPr lang="hu-HU" dirty="0"/>
          </a:p>
        </p:txBody>
      </p:sp>
      <p:sp>
        <p:nvSpPr>
          <p:cNvPr id="3" name="Tartalom helye 2"/>
          <p:cNvSpPr>
            <a:spLocks noGrp="1"/>
          </p:cNvSpPr>
          <p:nvPr>
            <p:ph idx="1"/>
          </p:nvPr>
        </p:nvSpPr>
        <p:spPr>
          <a:xfrm>
            <a:off x="0" y="642918"/>
            <a:ext cx="9144000" cy="5257800"/>
          </a:xfrm>
        </p:spPr>
        <p:txBody>
          <a:bodyPr>
            <a:normAutofit lnSpcReduction="10000"/>
          </a:bodyPr>
          <a:lstStyle/>
          <a:p>
            <a:r>
              <a:rPr lang="hu-HU" dirty="0" smtClean="0"/>
              <a:t>Kiemelt létesítményeknél az atomenergia alkalmazója a) külön jogszabályban  meghatározott dózismegszorításból kiindulva származtatja az éves kibocsátási határértéket;</a:t>
            </a:r>
          </a:p>
          <a:p>
            <a:r>
              <a:rPr lang="hu-HU" dirty="0" smtClean="0"/>
              <a:t>míg az egyéb létesítményekben pl. Kórház: a KöM rendelet 2. számú mellékletének I. és II. részébe foglalt éves kibocsátási határértékek érvényesek. </a:t>
            </a:r>
          </a:p>
          <a:p>
            <a:r>
              <a:rPr lang="hu-HU" dirty="0" smtClean="0"/>
              <a:t>Az összes kibocsátott radioaktív anyagot összesítve kell figyelembe venni ennek summázott értéke nem érheti el a Határérték kritériumot (R&lt;1) ha már 0,3 akkor be kell jelenteni</a:t>
            </a:r>
            <a:endParaRPr lang="hu-HU" dirty="0"/>
          </a:p>
        </p:txBody>
      </p:sp>
      <p:pic>
        <p:nvPicPr>
          <p:cNvPr id="2050" name="Picture 2"/>
          <p:cNvPicPr>
            <a:picLocks noChangeAspect="1" noChangeArrowheads="1"/>
          </p:cNvPicPr>
          <p:nvPr/>
        </p:nvPicPr>
        <p:blipFill>
          <a:blip r:embed="rId2"/>
          <a:srcRect/>
          <a:stretch>
            <a:fillRect/>
          </a:stretch>
        </p:blipFill>
        <p:spPr bwMode="auto">
          <a:xfrm>
            <a:off x="2221885" y="5715016"/>
            <a:ext cx="6922116" cy="1142984"/>
          </a:xfrm>
          <a:prstGeom prst="rect">
            <a:avLst/>
          </a:prstGeom>
          <a:noFill/>
          <a:ln w="9525">
            <a:no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0"/>
            <a:ext cx="9144000" cy="1071546"/>
          </a:xfrm>
        </p:spPr>
        <p:txBody>
          <a:bodyPr>
            <a:normAutofit fontScale="90000"/>
          </a:bodyPr>
          <a:lstStyle/>
          <a:p>
            <a:r>
              <a:rPr lang="hu-HU" dirty="0" smtClean="0"/>
              <a:t>Összefüggések a munkavállalók lekötött effektív dózisával</a:t>
            </a:r>
            <a:endParaRPr lang="hu-HU" dirty="0"/>
          </a:p>
        </p:txBody>
      </p:sp>
      <p:sp>
        <p:nvSpPr>
          <p:cNvPr id="3" name="Tartalom helye 2"/>
          <p:cNvSpPr>
            <a:spLocks noGrp="1"/>
          </p:cNvSpPr>
          <p:nvPr>
            <p:ph idx="1"/>
          </p:nvPr>
        </p:nvSpPr>
        <p:spPr>
          <a:xfrm>
            <a:off x="0" y="1071546"/>
            <a:ext cx="9144000" cy="5786454"/>
          </a:xfrm>
        </p:spPr>
        <p:txBody>
          <a:bodyPr/>
          <a:lstStyle/>
          <a:p>
            <a:r>
              <a:rPr lang="hu-HU" dirty="0" smtClean="0"/>
              <a:t>Felhasznált aktivitásból lehet meghatározni a kibocsátást és a lekötött effektív dózisokat (erősen túlbecsült)</a:t>
            </a:r>
          </a:p>
          <a:p>
            <a:r>
              <a:rPr lang="hu-HU" dirty="0" smtClean="0"/>
              <a:t>Lehet mérni is (</a:t>
            </a:r>
            <a:r>
              <a:rPr lang="hu-HU" dirty="0" err="1" smtClean="0"/>
              <a:t>eü.nem</a:t>
            </a:r>
            <a:r>
              <a:rPr lang="hu-HU" dirty="0" smtClean="0"/>
              <a:t> jellemző a gyors felezési idő miatt)</a:t>
            </a:r>
          </a:p>
          <a:p>
            <a:r>
              <a:rPr lang="hu-HU" dirty="0" smtClean="0"/>
              <a:t>Vannak olyan engedélyek ahol az SL-MSSZ felhasznált aktivitáshoz köri a monitoring rendszer kötelezettségét</a:t>
            </a:r>
          </a:p>
          <a:p>
            <a:r>
              <a:rPr lang="hu-HU" dirty="0" smtClean="0"/>
              <a:t>Környezeti kibocsátás jelentést évente egyszer kell a környezetvédelmi hatóságnak jelenteni MÁRCIUS 31</a:t>
            </a:r>
            <a:endParaRPr lang="hu-HU"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28596" y="0"/>
            <a:ext cx="8229600" cy="1143000"/>
          </a:xfrm>
        </p:spPr>
        <p:txBody>
          <a:bodyPr>
            <a:normAutofit fontScale="90000"/>
          </a:bodyPr>
          <a:lstStyle/>
          <a:p>
            <a:r>
              <a:rPr lang="hu-HU" dirty="0" smtClean="0">
                <a:latin typeface="Times New Roman" pitchFamily="18" charset="0"/>
                <a:cs typeface="Times New Roman" pitchFamily="18" charset="0"/>
              </a:rPr>
              <a:t>EC PR 188 ajánlás a belső terhelés becslésére vagy ISO 20553(2006)</a:t>
            </a:r>
            <a:endParaRPr lang="hu-HU" dirty="0">
              <a:latin typeface="Times New Roman" pitchFamily="18" charset="0"/>
              <a:cs typeface="Times New Roman" pitchFamily="18" charset="0"/>
            </a:endParaRPr>
          </a:p>
        </p:txBody>
      </p:sp>
      <p:sp>
        <p:nvSpPr>
          <p:cNvPr id="3" name="Tartalom helye 2"/>
          <p:cNvSpPr>
            <a:spLocks noGrp="1"/>
          </p:cNvSpPr>
          <p:nvPr>
            <p:ph idx="1"/>
          </p:nvPr>
        </p:nvSpPr>
        <p:spPr>
          <a:xfrm>
            <a:off x="214282" y="1142984"/>
            <a:ext cx="8929718" cy="2857520"/>
          </a:xfrm>
        </p:spPr>
        <p:txBody>
          <a:bodyPr>
            <a:normAutofit fontScale="85000" lnSpcReduction="10000"/>
          </a:bodyPr>
          <a:lstStyle/>
          <a:p>
            <a:r>
              <a:rPr lang="hu-HU" dirty="0" smtClean="0">
                <a:latin typeface="Times New Roman" pitchFamily="18" charset="0"/>
                <a:cs typeface="Times New Roman" pitchFamily="18" charset="0"/>
              </a:rPr>
              <a:t>Felhasznált aktivitásból számítással: d</a:t>
            </a:r>
            <a:r>
              <a:rPr lang="hu-HU" baseline="-25000" dirty="0" smtClean="0">
                <a:latin typeface="Times New Roman" pitchFamily="18" charset="0"/>
                <a:cs typeface="Times New Roman" pitchFamily="18" charset="0"/>
              </a:rPr>
              <a:t>j</a:t>
            </a:r>
            <a:r>
              <a:rPr lang="hu-HU" dirty="0" smtClean="0">
                <a:latin typeface="Times New Roman" pitchFamily="18" charset="0"/>
                <a:cs typeface="Times New Roman" pitchFamily="18" charset="0"/>
              </a:rPr>
              <a:t>=A</a:t>
            </a:r>
            <a:r>
              <a:rPr lang="hu-HU" baseline="-25000" dirty="0" smtClean="0">
                <a:latin typeface="Times New Roman" pitchFamily="18" charset="0"/>
                <a:cs typeface="Times New Roman" pitchFamily="18" charset="0"/>
              </a:rPr>
              <a:t>j</a:t>
            </a:r>
            <a:r>
              <a:rPr lang="hu-HU" dirty="0" smtClean="0">
                <a:latin typeface="Times New Roman" pitchFamily="18" charset="0"/>
                <a:cs typeface="Times New Roman" pitchFamily="18" charset="0"/>
              </a:rPr>
              <a:t>*e(50)*</a:t>
            </a:r>
            <a:r>
              <a:rPr lang="hu-HU" dirty="0" err="1" smtClean="0">
                <a:latin typeface="Times New Roman" pitchFamily="18" charset="0"/>
                <a:cs typeface="Times New Roman" pitchFamily="18" charset="0"/>
              </a:rPr>
              <a:t>f</a:t>
            </a:r>
            <a:r>
              <a:rPr lang="hu-HU" baseline="-25000" dirty="0" err="1" smtClean="0">
                <a:latin typeface="Times New Roman" pitchFamily="18" charset="0"/>
                <a:cs typeface="Times New Roman" pitchFamily="18" charset="0"/>
              </a:rPr>
              <a:t>fs</a:t>
            </a:r>
            <a:r>
              <a:rPr lang="hu-HU" dirty="0" smtClean="0">
                <a:latin typeface="Times New Roman" pitchFamily="18" charset="0"/>
                <a:cs typeface="Times New Roman" pitchFamily="18" charset="0"/>
              </a:rPr>
              <a:t>*</a:t>
            </a:r>
            <a:r>
              <a:rPr lang="hu-HU" dirty="0" err="1" smtClean="0">
                <a:latin typeface="Times New Roman" pitchFamily="18" charset="0"/>
                <a:cs typeface="Times New Roman" pitchFamily="18" charset="0"/>
              </a:rPr>
              <a:t>f</a:t>
            </a:r>
            <a:r>
              <a:rPr lang="hu-HU" baseline="-25000" dirty="0" err="1" smtClean="0">
                <a:latin typeface="Times New Roman" pitchFamily="18" charset="0"/>
                <a:cs typeface="Times New Roman" pitchFamily="18" charset="0"/>
              </a:rPr>
              <a:t>hs</a:t>
            </a:r>
            <a:r>
              <a:rPr lang="hu-HU" dirty="0" smtClean="0">
                <a:latin typeface="Times New Roman" pitchFamily="18" charset="0"/>
                <a:cs typeface="Times New Roman" pitchFamily="18" charset="0"/>
              </a:rPr>
              <a:t>*</a:t>
            </a:r>
            <a:r>
              <a:rPr lang="hu-HU" dirty="0" err="1" smtClean="0">
                <a:latin typeface="Times New Roman" pitchFamily="18" charset="0"/>
                <a:cs typeface="Times New Roman" pitchFamily="18" charset="0"/>
              </a:rPr>
              <a:t>f</a:t>
            </a:r>
            <a:r>
              <a:rPr lang="hu-HU" baseline="-25000" dirty="0" err="1" smtClean="0">
                <a:latin typeface="Times New Roman" pitchFamily="18" charset="0"/>
                <a:cs typeface="Times New Roman" pitchFamily="18" charset="0"/>
              </a:rPr>
              <a:t>ps</a:t>
            </a:r>
            <a:endParaRPr lang="hu-HU" baseline="-25000" dirty="0" smtClean="0">
              <a:latin typeface="Times New Roman" pitchFamily="18" charset="0"/>
              <a:cs typeface="Times New Roman" pitchFamily="18" charset="0"/>
            </a:endParaRPr>
          </a:p>
          <a:p>
            <a:pPr>
              <a:buNone/>
            </a:pPr>
            <a:r>
              <a:rPr lang="hu-HU" sz="2400" dirty="0" smtClean="0">
                <a:latin typeface="Times New Roman" pitchFamily="18" charset="0"/>
                <a:cs typeface="Times New Roman" pitchFamily="18" charset="0"/>
              </a:rPr>
              <a:t>A</a:t>
            </a:r>
            <a:r>
              <a:rPr lang="hu-HU" sz="2400" baseline="-25000" dirty="0" smtClean="0">
                <a:latin typeface="Times New Roman" pitchFamily="18" charset="0"/>
                <a:cs typeface="Times New Roman" pitchFamily="18" charset="0"/>
              </a:rPr>
              <a:t>j</a:t>
            </a:r>
            <a:r>
              <a:rPr lang="hu-HU" sz="2400" dirty="0" smtClean="0">
                <a:latin typeface="Times New Roman" pitchFamily="18" charset="0"/>
                <a:cs typeface="Times New Roman" pitchFamily="18" charset="0"/>
              </a:rPr>
              <a:t>: összes felhasznált aktvitás (</a:t>
            </a:r>
            <a:r>
              <a:rPr lang="hu-HU" sz="2400" dirty="0" err="1" smtClean="0">
                <a:latin typeface="Times New Roman" pitchFamily="18" charset="0"/>
                <a:cs typeface="Times New Roman" pitchFamily="18" charset="0"/>
              </a:rPr>
              <a:t>Bq</a:t>
            </a:r>
            <a:r>
              <a:rPr lang="hu-HU" sz="2400" dirty="0" smtClean="0">
                <a:latin typeface="Times New Roman" pitchFamily="18" charset="0"/>
                <a:cs typeface="Times New Roman" pitchFamily="18" charset="0"/>
              </a:rPr>
              <a:t>), e(50) Adott izotóp dózis állandója (</a:t>
            </a:r>
            <a:r>
              <a:rPr lang="hu-HU" sz="2400" dirty="0" err="1" smtClean="0">
                <a:latin typeface="Times New Roman" pitchFamily="18" charset="0"/>
                <a:cs typeface="Times New Roman" pitchFamily="18" charset="0"/>
              </a:rPr>
              <a:t>Sv</a:t>
            </a:r>
            <a:r>
              <a:rPr lang="hu-HU" sz="2400" dirty="0" smtClean="0">
                <a:latin typeface="Times New Roman" pitchFamily="18" charset="0"/>
                <a:cs typeface="Times New Roman" pitchFamily="18" charset="0"/>
              </a:rPr>
              <a:t>/</a:t>
            </a:r>
            <a:r>
              <a:rPr lang="hu-HU" sz="2400" dirty="0" err="1" smtClean="0">
                <a:latin typeface="Times New Roman" pitchFamily="18" charset="0"/>
                <a:cs typeface="Times New Roman" pitchFamily="18" charset="0"/>
              </a:rPr>
              <a:t>Bq</a:t>
            </a:r>
            <a:r>
              <a:rPr lang="hu-HU" sz="2400" dirty="0" smtClean="0">
                <a:latin typeface="Times New Roman" pitchFamily="18" charset="0"/>
                <a:cs typeface="Times New Roman" pitchFamily="18" charset="0"/>
              </a:rPr>
              <a:t>), biztonsági faktorok:  </a:t>
            </a:r>
            <a:r>
              <a:rPr lang="hu-HU" sz="2400" dirty="0" err="1" smtClean="0">
                <a:latin typeface="Times New Roman" pitchFamily="18" charset="0"/>
                <a:cs typeface="Times New Roman" pitchFamily="18" charset="0"/>
              </a:rPr>
              <a:t>f</a:t>
            </a:r>
            <a:r>
              <a:rPr lang="hu-HU" sz="2400" baseline="-25000" dirty="0" err="1" smtClean="0">
                <a:latin typeface="Times New Roman" pitchFamily="18" charset="0"/>
                <a:cs typeface="Times New Roman" pitchFamily="18" charset="0"/>
              </a:rPr>
              <a:t>fs</a:t>
            </a:r>
            <a:r>
              <a:rPr lang="hu-HU" sz="2400" baseline="-25000" dirty="0" smtClean="0">
                <a:latin typeface="Times New Roman" pitchFamily="18" charset="0"/>
                <a:cs typeface="Times New Roman" pitchFamily="18" charset="0"/>
              </a:rPr>
              <a:t> </a:t>
            </a:r>
            <a:r>
              <a:rPr lang="hu-HU" sz="2400" dirty="0" smtClean="0">
                <a:latin typeface="Times New Roman" pitchFamily="18" charset="0"/>
                <a:cs typeface="Times New Roman" pitchFamily="18" charset="0"/>
              </a:rPr>
              <a:t>fizikai formára,</a:t>
            </a:r>
            <a:r>
              <a:rPr lang="hu-HU" sz="2400" dirty="0" err="1" smtClean="0">
                <a:latin typeface="Times New Roman" pitchFamily="18" charset="0"/>
                <a:cs typeface="Times New Roman" pitchFamily="18" charset="0"/>
              </a:rPr>
              <a:t>f</a:t>
            </a:r>
            <a:r>
              <a:rPr lang="hu-HU" sz="2400" baseline="-25000" dirty="0" err="1" smtClean="0">
                <a:latin typeface="Times New Roman" pitchFamily="18" charset="0"/>
                <a:cs typeface="Times New Roman" pitchFamily="18" charset="0"/>
              </a:rPr>
              <a:t>hs</a:t>
            </a:r>
            <a:r>
              <a:rPr lang="hu-HU" sz="2400" dirty="0">
                <a:latin typeface="Times New Roman" pitchFamily="18" charset="0"/>
                <a:cs typeface="Times New Roman" pitchFamily="18" charset="0"/>
              </a:rPr>
              <a:t> </a:t>
            </a:r>
            <a:r>
              <a:rPr lang="hu-HU" sz="2400" dirty="0" smtClean="0">
                <a:latin typeface="Times New Roman" pitchFamily="18" charset="0"/>
                <a:cs typeface="Times New Roman" pitchFamily="18" charset="0"/>
              </a:rPr>
              <a:t>munkatevékenységre, </a:t>
            </a:r>
            <a:r>
              <a:rPr lang="hu-HU" sz="2400" dirty="0" err="1" smtClean="0">
                <a:latin typeface="Times New Roman" pitchFamily="18" charset="0"/>
                <a:cs typeface="Times New Roman" pitchFamily="18" charset="0"/>
              </a:rPr>
              <a:t>f</a:t>
            </a:r>
            <a:r>
              <a:rPr lang="hu-HU" sz="2400" baseline="-25000" dirty="0" err="1" smtClean="0">
                <a:latin typeface="Times New Roman" pitchFamily="18" charset="0"/>
                <a:cs typeface="Times New Roman" pitchFamily="18" charset="0"/>
              </a:rPr>
              <a:t>ps</a:t>
            </a:r>
            <a:r>
              <a:rPr lang="hu-HU" sz="2400" baseline="-25000" dirty="0" smtClean="0">
                <a:latin typeface="Times New Roman" pitchFamily="18" charset="0"/>
                <a:cs typeface="Times New Roman" pitchFamily="18" charset="0"/>
              </a:rPr>
              <a:t> </a:t>
            </a:r>
            <a:r>
              <a:rPr lang="hu-HU" sz="2400" dirty="0" smtClean="0">
                <a:latin typeface="Times New Roman" pitchFamily="18" charset="0"/>
                <a:cs typeface="Times New Roman" pitchFamily="18" charset="0"/>
              </a:rPr>
              <a:t>kialakított védelmi funkciókra</a:t>
            </a:r>
          </a:p>
          <a:p>
            <a:r>
              <a:rPr lang="hu-HU" dirty="0" smtClean="0">
                <a:latin typeface="Times New Roman" pitchFamily="18" charset="0"/>
                <a:cs typeface="Times New Roman" pitchFamily="18" charset="0"/>
              </a:rPr>
              <a:t>Vagy levegő minta vételből számított belső terhelés meghatározás</a:t>
            </a:r>
          </a:p>
          <a:p>
            <a:r>
              <a:rPr lang="hu-HU" dirty="0" smtClean="0">
                <a:latin typeface="Times New Roman" pitchFamily="18" charset="0"/>
                <a:cs typeface="Times New Roman" pitchFamily="18" charset="0"/>
              </a:rPr>
              <a:t>Vagy </a:t>
            </a:r>
            <a:r>
              <a:rPr lang="hu-HU" dirty="0" err="1" smtClean="0">
                <a:latin typeface="Times New Roman" pitchFamily="18" charset="0"/>
                <a:cs typeface="Times New Roman" pitchFamily="18" charset="0"/>
              </a:rPr>
              <a:t>kompartmen</a:t>
            </a:r>
            <a:r>
              <a:rPr lang="hu-HU" dirty="0" smtClean="0">
                <a:latin typeface="Times New Roman" pitchFamily="18" charset="0"/>
                <a:cs typeface="Times New Roman" pitchFamily="18" charset="0"/>
              </a:rPr>
              <a:t> modell számítás alapján</a:t>
            </a:r>
          </a:p>
          <a:p>
            <a:endParaRPr lang="hu-HU" dirty="0"/>
          </a:p>
        </p:txBody>
      </p:sp>
      <p:pic>
        <p:nvPicPr>
          <p:cNvPr id="2050" name="Picture 2"/>
          <p:cNvPicPr>
            <a:picLocks noChangeAspect="1" noChangeArrowheads="1"/>
          </p:cNvPicPr>
          <p:nvPr/>
        </p:nvPicPr>
        <p:blipFill>
          <a:blip r:embed="rId2"/>
          <a:srcRect/>
          <a:stretch>
            <a:fillRect/>
          </a:stretch>
        </p:blipFill>
        <p:spPr bwMode="auto">
          <a:xfrm>
            <a:off x="285720" y="3786190"/>
            <a:ext cx="4710125" cy="2808103"/>
          </a:xfrm>
          <a:prstGeom prst="rect">
            <a:avLst/>
          </a:prstGeom>
          <a:noFill/>
          <a:ln w="9525">
            <a:noFill/>
            <a:miter lim="800000"/>
            <a:headEnd/>
            <a:tailEnd/>
          </a:ln>
          <a:effectLst/>
        </p:spPr>
      </p:pic>
      <p:sp>
        <p:nvSpPr>
          <p:cNvPr id="5" name="Jobbra nyíl 4"/>
          <p:cNvSpPr/>
          <p:nvPr/>
        </p:nvSpPr>
        <p:spPr>
          <a:xfrm>
            <a:off x="5143504" y="4929198"/>
            <a:ext cx="1571636" cy="7858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6" name="Szövegdoboz 5"/>
          <p:cNvSpPr txBox="1"/>
          <p:nvPr/>
        </p:nvSpPr>
        <p:spPr>
          <a:xfrm>
            <a:off x="5000628" y="4357694"/>
            <a:ext cx="2441694" cy="369332"/>
          </a:xfrm>
          <a:prstGeom prst="rect">
            <a:avLst/>
          </a:prstGeom>
          <a:noFill/>
        </p:spPr>
        <p:txBody>
          <a:bodyPr wrap="none" rtlCol="0">
            <a:spAutoFit/>
          </a:bodyPr>
          <a:lstStyle/>
          <a:p>
            <a:r>
              <a:rPr lang="hu-HU" dirty="0" smtClean="0">
                <a:latin typeface="Times New Roman" pitchFamily="18" charset="0"/>
                <a:cs typeface="Times New Roman" pitchFamily="18" charset="0"/>
              </a:rPr>
              <a:t>Ha nagyobb mint 1 </a:t>
            </a:r>
            <a:r>
              <a:rPr lang="hu-HU" dirty="0" err="1" smtClean="0">
                <a:latin typeface="Times New Roman" pitchFamily="18" charset="0"/>
                <a:cs typeface="Times New Roman" pitchFamily="18" charset="0"/>
              </a:rPr>
              <a:t>mSv</a:t>
            </a:r>
            <a:endParaRPr lang="hu-HU" dirty="0">
              <a:latin typeface="Times New Roman" pitchFamily="18" charset="0"/>
              <a:cs typeface="Times New Roman" pitchFamily="18" charset="0"/>
            </a:endParaRPr>
          </a:p>
        </p:txBody>
      </p:sp>
      <p:sp>
        <p:nvSpPr>
          <p:cNvPr id="7" name="Szövegdoboz 6"/>
          <p:cNvSpPr txBox="1"/>
          <p:nvPr/>
        </p:nvSpPr>
        <p:spPr>
          <a:xfrm>
            <a:off x="6715108" y="5000636"/>
            <a:ext cx="2428892" cy="646331"/>
          </a:xfrm>
          <a:prstGeom prst="rect">
            <a:avLst/>
          </a:prstGeom>
          <a:noFill/>
        </p:spPr>
        <p:txBody>
          <a:bodyPr wrap="square" rtlCol="0">
            <a:spAutoFit/>
          </a:bodyPr>
          <a:lstStyle/>
          <a:p>
            <a:r>
              <a:rPr lang="hu-HU" b="1" dirty="0" smtClean="0">
                <a:latin typeface="Times New Roman" pitchFamily="18" charset="0"/>
                <a:cs typeface="Times New Roman" pitchFamily="18" charset="0"/>
              </a:rPr>
              <a:t>Rutin monitoring </a:t>
            </a:r>
            <a:r>
              <a:rPr lang="hu-HU" dirty="0" smtClean="0">
                <a:latin typeface="Times New Roman" pitchFamily="18" charset="0"/>
                <a:cs typeface="Times New Roman" pitchFamily="18" charset="0"/>
              </a:rPr>
              <a:t>rendszer bevezetése</a:t>
            </a:r>
            <a:endParaRPr lang="hu-HU" dirty="0">
              <a:latin typeface="Times New Roman" pitchFamily="18" charset="0"/>
              <a:cs typeface="Times New Roman" pitchFamily="18" charset="0"/>
            </a:endParaRPr>
          </a:p>
        </p:txBody>
      </p:sp>
      <p:sp>
        <p:nvSpPr>
          <p:cNvPr id="8" name="Szövegdoboz 7"/>
          <p:cNvSpPr txBox="1"/>
          <p:nvPr/>
        </p:nvSpPr>
        <p:spPr>
          <a:xfrm>
            <a:off x="5786158" y="6215082"/>
            <a:ext cx="3422732" cy="369332"/>
          </a:xfrm>
          <a:prstGeom prst="rect">
            <a:avLst/>
          </a:prstGeom>
          <a:noFill/>
        </p:spPr>
        <p:txBody>
          <a:bodyPr wrap="none" rtlCol="0">
            <a:spAutoFit/>
          </a:bodyPr>
          <a:lstStyle/>
          <a:p>
            <a:r>
              <a:rPr lang="hu-HU" dirty="0" smtClean="0">
                <a:latin typeface="Times New Roman" pitchFamily="18" charset="0"/>
                <a:cs typeface="Times New Roman" pitchFamily="18" charset="0"/>
              </a:rPr>
              <a:t>Baleset esetén </a:t>
            </a:r>
            <a:r>
              <a:rPr lang="hu-HU" b="1" dirty="0" err="1" smtClean="0">
                <a:latin typeface="Times New Roman" pitchFamily="18" charset="0"/>
                <a:cs typeface="Times New Roman" pitchFamily="18" charset="0"/>
              </a:rPr>
              <a:t>Special</a:t>
            </a:r>
            <a:r>
              <a:rPr lang="hu-HU" b="1" dirty="0" smtClean="0">
                <a:latin typeface="Times New Roman" pitchFamily="18" charset="0"/>
                <a:cs typeface="Times New Roman" pitchFamily="18" charset="0"/>
              </a:rPr>
              <a:t> monitoring</a:t>
            </a:r>
            <a:endParaRPr lang="hu-HU" b="1" dirty="0">
              <a:latin typeface="Times New Roman" pitchFamily="18" charset="0"/>
              <a:cs typeface="Times New Roman" pitchFamily="18" charset="0"/>
            </a:endParaRPr>
          </a:p>
        </p:txBody>
      </p:sp>
      <p:sp>
        <p:nvSpPr>
          <p:cNvPr id="9" name="Lefelé nyíl 8"/>
          <p:cNvSpPr/>
          <p:nvPr/>
        </p:nvSpPr>
        <p:spPr>
          <a:xfrm>
            <a:off x="7215206" y="5715016"/>
            <a:ext cx="857256"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9" name="Picture 13"/>
          <p:cNvPicPr>
            <a:picLocks noGrp="1" noChangeAspect="1" noChangeArrowheads="1"/>
          </p:cNvPicPr>
          <p:nvPr>
            <p:ph idx="1"/>
          </p:nvPr>
        </p:nvPicPr>
        <p:blipFill>
          <a:blip r:embed="rId2"/>
          <a:srcRect/>
          <a:stretch>
            <a:fillRect/>
          </a:stretch>
        </p:blipFill>
        <p:spPr bwMode="auto">
          <a:xfrm>
            <a:off x="214282" y="0"/>
            <a:ext cx="7775655" cy="6286520"/>
          </a:xfrm>
          <a:prstGeom prst="rect">
            <a:avLst/>
          </a:prstGeom>
          <a:noFill/>
          <a:ln w="9525">
            <a:noFill/>
            <a:miter lim="800000"/>
            <a:headEnd/>
            <a:tailEnd/>
          </a:ln>
          <a:effectLst/>
        </p:spPr>
      </p:pic>
      <p:sp>
        <p:nvSpPr>
          <p:cNvPr id="2" name="Cím 1"/>
          <p:cNvSpPr>
            <a:spLocks noGrp="1"/>
          </p:cNvSpPr>
          <p:nvPr>
            <p:ph type="title"/>
          </p:nvPr>
        </p:nvSpPr>
        <p:spPr>
          <a:xfrm>
            <a:off x="3929058" y="-214338"/>
            <a:ext cx="5214942" cy="3000372"/>
          </a:xfrm>
        </p:spPr>
        <p:txBody>
          <a:bodyPr>
            <a:normAutofit/>
          </a:bodyPr>
          <a:lstStyle/>
          <a:p>
            <a:r>
              <a:rPr lang="hu-HU" dirty="0" smtClean="0">
                <a:latin typeface="Times New Roman" pitchFamily="18" charset="0"/>
                <a:cs typeface="Times New Roman" pitchFamily="18" charset="0"/>
              </a:rPr>
              <a:t>A becsléshez használt </a:t>
            </a:r>
            <a:r>
              <a:rPr lang="hu-HU" dirty="0" err="1" smtClean="0">
                <a:latin typeface="Times New Roman" pitchFamily="18" charset="0"/>
                <a:cs typeface="Times New Roman" pitchFamily="18" charset="0"/>
              </a:rPr>
              <a:t>kompartment</a:t>
            </a:r>
            <a:r>
              <a:rPr lang="hu-HU" dirty="0" smtClean="0">
                <a:latin typeface="Times New Roman" pitchFamily="18" charset="0"/>
                <a:cs typeface="Times New Roman" pitchFamily="18" charset="0"/>
              </a:rPr>
              <a:t> modell a következő</a:t>
            </a:r>
            <a:endParaRPr lang="hu-HU" dirty="0">
              <a:latin typeface="Times New Roman" pitchFamily="18" charset="0"/>
              <a:cs typeface="Times New Roman" pitchFamily="18" charset="0"/>
            </a:endParaRPr>
          </a:p>
        </p:txBody>
      </p:sp>
      <p:sp>
        <p:nvSpPr>
          <p:cNvPr id="15" name="Szövegdoboz 14"/>
          <p:cNvSpPr txBox="1"/>
          <p:nvPr/>
        </p:nvSpPr>
        <p:spPr>
          <a:xfrm>
            <a:off x="4214810" y="5000636"/>
            <a:ext cx="4714908" cy="2092881"/>
          </a:xfrm>
          <a:prstGeom prst="rect">
            <a:avLst/>
          </a:prstGeom>
          <a:noFill/>
        </p:spPr>
        <p:txBody>
          <a:bodyPr wrap="square" rtlCol="0">
            <a:spAutoFit/>
          </a:bodyPr>
          <a:lstStyle/>
          <a:p>
            <a:r>
              <a:rPr lang="hu-HU" sz="1400" dirty="0">
                <a:latin typeface="Times New Roman" pitchFamily="18" charset="0"/>
                <a:cs typeface="Times New Roman" pitchFamily="18" charset="0"/>
              </a:rPr>
              <a:t>E (</a:t>
            </a:r>
            <a:r>
              <a:rPr lang="hu-HU" sz="1400" dirty="0" err="1">
                <a:latin typeface="Times New Roman" pitchFamily="18" charset="0"/>
                <a:cs typeface="Times New Roman" pitchFamily="18" charset="0"/>
              </a:rPr>
              <a:t>mSv</a:t>
            </a:r>
            <a:r>
              <a:rPr lang="hu-HU" sz="1400" dirty="0">
                <a:latin typeface="Times New Roman" pitchFamily="18" charset="0"/>
                <a:cs typeface="Times New Roman" pitchFamily="18" charset="0"/>
              </a:rPr>
              <a:t>) = </a:t>
            </a:r>
            <a:r>
              <a:rPr lang="hu-HU" sz="1400" dirty="0" err="1">
                <a:latin typeface="Times New Roman" pitchFamily="18" charset="0"/>
                <a:cs typeface="Times New Roman" pitchFamily="18" charset="0"/>
              </a:rPr>
              <a:t>DC</a:t>
            </a:r>
            <a:r>
              <a:rPr lang="hu-HU" sz="1400" baseline="-25000" dirty="0" err="1">
                <a:latin typeface="Times New Roman" pitchFamily="18" charset="0"/>
                <a:cs typeface="Times New Roman" pitchFamily="18" charset="0"/>
              </a:rPr>
              <a:t>inh</a:t>
            </a:r>
            <a:r>
              <a:rPr lang="hu-HU" sz="1400" dirty="0">
                <a:latin typeface="Times New Roman" pitchFamily="18" charset="0"/>
                <a:cs typeface="Times New Roman" pitchFamily="18" charset="0"/>
              </a:rPr>
              <a:t> (</a:t>
            </a:r>
            <a:r>
              <a:rPr lang="hu-HU" sz="1400" dirty="0" err="1">
                <a:latin typeface="Times New Roman" pitchFamily="18" charset="0"/>
                <a:cs typeface="Times New Roman" pitchFamily="18" charset="0"/>
              </a:rPr>
              <a:t>mSv</a:t>
            </a:r>
            <a:r>
              <a:rPr lang="hu-HU" sz="1400" dirty="0">
                <a:latin typeface="Times New Roman" pitchFamily="18" charset="0"/>
                <a:cs typeface="Times New Roman" pitchFamily="18" charset="0"/>
              </a:rPr>
              <a:t>/</a:t>
            </a:r>
            <a:r>
              <a:rPr lang="hu-HU" sz="1400" dirty="0" err="1">
                <a:latin typeface="Times New Roman" pitchFamily="18" charset="0"/>
                <a:cs typeface="Times New Roman" pitchFamily="18" charset="0"/>
              </a:rPr>
              <a:t>GBq</a:t>
            </a:r>
            <a:r>
              <a:rPr lang="hu-HU" sz="1400" dirty="0">
                <a:latin typeface="Times New Roman" pitchFamily="18" charset="0"/>
                <a:cs typeface="Times New Roman" pitchFamily="18" charset="0"/>
              </a:rPr>
              <a:t>) x </a:t>
            </a:r>
            <a:r>
              <a:rPr lang="hu-HU" sz="1400" b="1" dirty="0" err="1">
                <a:latin typeface="Times New Roman" pitchFamily="18" charset="0"/>
                <a:cs typeface="Times New Roman" pitchFamily="18" charset="0"/>
              </a:rPr>
              <a:t>C</a:t>
            </a:r>
            <a:r>
              <a:rPr lang="hu-HU" sz="1400" b="1" baseline="-25000" dirty="0" err="1">
                <a:latin typeface="Times New Roman" pitchFamily="18" charset="0"/>
                <a:cs typeface="Times New Roman" pitchFamily="18" charset="0"/>
              </a:rPr>
              <a:t>eq</a:t>
            </a:r>
            <a:r>
              <a:rPr lang="hu-HU" sz="1400" b="1" dirty="0">
                <a:latin typeface="Times New Roman" pitchFamily="18" charset="0"/>
                <a:cs typeface="Times New Roman" pitchFamily="18" charset="0"/>
              </a:rPr>
              <a:t> (</a:t>
            </a:r>
            <a:r>
              <a:rPr lang="hu-HU" sz="1400" b="1" dirty="0" err="1">
                <a:latin typeface="Times New Roman" pitchFamily="18" charset="0"/>
                <a:cs typeface="Times New Roman" pitchFamily="18" charset="0"/>
              </a:rPr>
              <a:t>GBq</a:t>
            </a:r>
            <a:r>
              <a:rPr lang="hu-HU" sz="1400" b="1" dirty="0">
                <a:latin typeface="Times New Roman" pitchFamily="18" charset="0"/>
                <a:cs typeface="Times New Roman" pitchFamily="18" charset="0"/>
              </a:rPr>
              <a:t>/m</a:t>
            </a:r>
            <a:r>
              <a:rPr lang="hu-HU" sz="1400" b="1" baseline="30000" dirty="0">
                <a:latin typeface="Times New Roman" pitchFamily="18" charset="0"/>
                <a:cs typeface="Times New Roman" pitchFamily="18" charset="0"/>
              </a:rPr>
              <a:t>3</a:t>
            </a:r>
            <a:r>
              <a:rPr lang="hu-HU" sz="1400" b="1" dirty="0">
                <a:latin typeface="Times New Roman" pitchFamily="18" charset="0"/>
                <a:cs typeface="Times New Roman" pitchFamily="18" charset="0"/>
              </a:rPr>
              <a:t>) </a:t>
            </a:r>
            <a:r>
              <a:rPr lang="hu-HU" sz="1400" dirty="0">
                <a:latin typeface="Times New Roman" pitchFamily="18" charset="0"/>
                <a:cs typeface="Times New Roman" pitchFamily="18" charset="0"/>
              </a:rPr>
              <a:t>x Q (m</a:t>
            </a:r>
            <a:r>
              <a:rPr lang="hu-HU" sz="1400" baseline="30000" dirty="0">
                <a:latin typeface="Times New Roman" pitchFamily="18" charset="0"/>
                <a:cs typeface="Times New Roman" pitchFamily="18" charset="0"/>
              </a:rPr>
              <a:t>3</a:t>
            </a:r>
            <a:r>
              <a:rPr lang="hu-HU" sz="1400" dirty="0">
                <a:latin typeface="Times New Roman" pitchFamily="18" charset="0"/>
                <a:cs typeface="Times New Roman" pitchFamily="18" charset="0"/>
              </a:rPr>
              <a:t>/h) x </a:t>
            </a:r>
            <a:r>
              <a:rPr lang="hu-HU" sz="1400" dirty="0" err="1">
                <a:latin typeface="Times New Roman" pitchFamily="18" charset="0"/>
                <a:cs typeface="Times New Roman" pitchFamily="18" charset="0"/>
              </a:rPr>
              <a:t>t</a:t>
            </a:r>
            <a:r>
              <a:rPr lang="hu-HU" sz="1400" baseline="-25000" dirty="0" err="1">
                <a:latin typeface="Times New Roman" pitchFamily="18" charset="0"/>
                <a:cs typeface="Times New Roman" pitchFamily="18" charset="0"/>
              </a:rPr>
              <a:t>occ</a:t>
            </a:r>
            <a:r>
              <a:rPr lang="hu-HU" sz="1400" dirty="0">
                <a:latin typeface="Times New Roman" pitchFamily="18" charset="0"/>
                <a:cs typeface="Times New Roman" pitchFamily="18" charset="0"/>
              </a:rPr>
              <a:t> (h),  </a:t>
            </a:r>
          </a:p>
          <a:p>
            <a:r>
              <a:rPr lang="hu-HU" sz="1400" dirty="0">
                <a:latin typeface="Times New Roman" pitchFamily="18" charset="0"/>
                <a:cs typeface="Times New Roman" pitchFamily="18" charset="0"/>
              </a:rPr>
              <a:t> </a:t>
            </a:r>
          </a:p>
          <a:p>
            <a:r>
              <a:rPr lang="hu-HU" sz="1400" dirty="0">
                <a:latin typeface="Times New Roman" pitchFamily="18" charset="0"/>
                <a:cs typeface="Times New Roman" pitchFamily="18" charset="0"/>
              </a:rPr>
              <a:t>ahol </a:t>
            </a:r>
            <a:r>
              <a:rPr lang="hu-HU" sz="1400" dirty="0" err="1">
                <a:latin typeface="Times New Roman" pitchFamily="18" charset="0"/>
                <a:cs typeface="Times New Roman" pitchFamily="18" charset="0"/>
              </a:rPr>
              <a:t>DC</a:t>
            </a:r>
            <a:r>
              <a:rPr lang="hu-HU" sz="1400" baseline="-25000" dirty="0" err="1">
                <a:latin typeface="Times New Roman" pitchFamily="18" charset="0"/>
                <a:cs typeface="Times New Roman" pitchFamily="18" charset="0"/>
              </a:rPr>
              <a:t>inh</a:t>
            </a:r>
            <a:r>
              <a:rPr lang="hu-HU" sz="1400" dirty="0">
                <a:latin typeface="Times New Roman" pitchFamily="18" charset="0"/>
                <a:cs typeface="Times New Roman" pitchFamily="18" charset="0"/>
              </a:rPr>
              <a:t>: a </a:t>
            </a:r>
            <a:r>
              <a:rPr lang="hu-HU" sz="1400" dirty="0" err="1">
                <a:latin typeface="Times New Roman" pitchFamily="18" charset="0"/>
                <a:cs typeface="Times New Roman" pitchFamily="18" charset="0"/>
              </a:rPr>
              <a:t>radionuklidtól</a:t>
            </a:r>
            <a:r>
              <a:rPr lang="hu-HU" sz="1400" dirty="0">
                <a:latin typeface="Times New Roman" pitchFamily="18" charset="0"/>
                <a:cs typeface="Times New Roman" pitchFamily="18" charset="0"/>
              </a:rPr>
              <a:t> függő inhalációs dózisegyüttható (</a:t>
            </a:r>
            <a:r>
              <a:rPr lang="hu-HU" sz="1400" dirty="0" err="1">
                <a:latin typeface="Times New Roman" pitchFamily="18" charset="0"/>
                <a:cs typeface="Times New Roman" pitchFamily="18" charset="0"/>
              </a:rPr>
              <a:t>mSv</a:t>
            </a:r>
            <a:r>
              <a:rPr lang="hu-HU" sz="1400" dirty="0">
                <a:latin typeface="Times New Roman" pitchFamily="18" charset="0"/>
                <a:cs typeface="Times New Roman" pitchFamily="18" charset="0"/>
              </a:rPr>
              <a:t>/</a:t>
            </a:r>
            <a:r>
              <a:rPr lang="hu-HU" sz="1400" dirty="0" err="1">
                <a:latin typeface="Times New Roman" pitchFamily="18" charset="0"/>
                <a:cs typeface="Times New Roman" pitchFamily="18" charset="0"/>
              </a:rPr>
              <a:t>GBq</a:t>
            </a:r>
            <a:r>
              <a:rPr lang="hu-HU" sz="1400" dirty="0">
                <a:latin typeface="Times New Roman" pitchFamily="18" charset="0"/>
                <a:cs typeface="Times New Roman" pitchFamily="18" charset="0"/>
              </a:rPr>
              <a:t>) (irodalom: pl. Basic </a:t>
            </a:r>
            <a:r>
              <a:rPr lang="hu-HU" sz="1400" dirty="0" err="1">
                <a:latin typeface="Times New Roman" pitchFamily="18" charset="0"/>
                <a:cs typeface="Times New Roman" pitchFamily="18" charset="0"/>
              </a:rPr>
              <a:t>Safety</a:t>
            </a:r>
            <a:r>
              <a:rPr lang="hu-HU" sz="1400" dirty="0">
                <a:latin typeface="Times New Roman" pitchFamily="18" charset="0"/>
                <a:cs typeface="Times New Roman" pitchFamily="18" charset="0"/>
              </a:rPr>
              <a:t> </a:t>
            </a:r>
            <a:r>
              <a:rPr lang="hu-HU" sz="1400" dirty="0" err="1">
                <a:latin typeface="Times New Roman" pitchFamily="18" charset="0"/>
                <a:cs typeface="Times New Roman" pitchFamily="18" charset="0"/>
              </a:rPr>
              <a:t>Standards</a:t>
            </a:r>
            <a:r>
              <a:rPr lang="hu-HU" sz="1400" dirty="0">
                <a:latin typeface="Times New Roman" pitchFamily="18" charset="0"/>
                <a:cs typeface="Times New Roman" pitchFamily="18" charset="0"/>
              </a:rPr>
              <a:t>, 1996)</a:t>
            </a:r>
          </a:p>
          <a:p>
            <a:r>
              <a:rPr lang="hu-HU" sz="1400" dirty="0">
                <a:latin typeface="Times New Roman" pitchFamily="18" charset="0"/>
                <a:cs typeface="Times New Roman" pitchFamily="18" charset="0"/>
              </a:rPr>
              <a:t>Q: légzésteljesítmény (m</a:t>
            </a:r>
            <a:r>
              <a:rPr lang="hu-HU" sz="1400" baseline="30000" dirty="0">
                <a:latin typeface="Times New Roman" pitchFamily="18" charset="0"/>
                <a:cs typeface="Times New Roman" pitchFamily="18" charset="0"/>
              </a:rPr>
              <a:t>3</a:t>
            </a:r>
            <a:r>
              <a:rPr lang="hu-HU" sz="1400" dirty="0">
                <a:latin typeface="Times New Roman" pitchFamily="18" charset="0"/>
                <a:cs typeface="Times New Roman" pitchFamily="18" charset="0"/>
              </a:rPr>
              <a:t>/h),</a:t>
            </a:r>
          </a:p>
          <a:p>
            <a:r>
              <a:rPr lang="hu-HU" sz="1400" dirty="0" err="1">
                <a:latin typeface="Times New Roman" pitchFamily="18" charset="0"/>
                <a:cs typeface="Times New Roman" pitchFamily="18" charset="0"/>
              </a:rPr>
              <a:t>t</a:t>
            </a:r>
            <a:r>
              <a:rPr lang="hu-HU" sz="1400" baseline="-25000" dirty="0" err="1">
                <a:latin typeface="Times New Roman" pitchFamily="18" charset="0"/>
                <a:cs typeface="Times New Roman" pitchFamily="18" charset="0"/>
              </a:rPr>
              <a:t>occ</a:t>
            </a:r>
            <a:r>
              <a:rPr lang="hu-HU" sz="1400" dirty="0">
                <a:latin typeface="Times New Roman" pitchFamily="18" charset="0"/>
                <a:cs typeface="Times New Roman" pitchFamily="18" charset="0"/>
              </a:rPr>
              <a:t>: a dolgozó tartózkodási időtartama a légtérben, 1 nap alatt (h).</a:t>
            </a:r>
          </a:p>
          <a:p>
            <a:endParaRPr lang="hu-HU" dirty="0"/>
          </a:p>
        </p:txBody>
      </p:sp>
      <p:cxnSp>
        <p:nvCxnSpPr>
          <p:cNvPr id="19" name="Egyenes összekötő nyíllal 18"/>
          <p:cNvCxnSpPr/>
          <p:nvPr/>
        </p:nvCxnSpPr>
        <p:spPr>
          <a:xfrm>
            <a:off x="3643306" y="5214950"/>
            <a:ext cx="50006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p:cNvPicPr/>
          <p:nvPr/>
        </p:nvPicPr>
        <p:blipFill>
          <a:blip r:embed="rId2"/>
          <a:srcRect/>
          <a:stretch>
            <a:fillRect/>
          </a:stretch>
        </p:blipFill>
        <p:spPr bwMode="auto">
          <a:xfrm>
            <a:off x="0" y="857232"/>
            <a:ext cx="4500562" cy="3786214"/>
          </a:xfrm>
          <a:prstGeom prst="rect">
            <a:avLst/>
          </a:prstGeom>
          <a:noFill/>
          <a:ln w="9525">
            <a:noFill/>
            <a:miter lim="800000"/>
            <a:headEnd/>
            <a:tailEnd/>
          </a:ln>
        </p:spPr>
      </p:pic>
      <p:sp>
        <p:nvSpPr>
          <p:cNvPr id="2" name="Cím 1"/>
          <p:cNvSpPr>
            <a:spLocks noGrp="1"/>
          </p:cNvSpPr>
          <p:nvPr>
            <p:ph type="title"/>
          </p:nvPr>
        </p:nvSpPr>
        <p:spPr>
          <a:xfrm>
            <a:off x="0" y="0"/>
            <a:ext cx="9144000" cy="1214422"/>
          </a:xfrm>
        </p:spPr>
        <p:txBody>
          <a:bodyPr>
            <a:normAutofit fontScale="90000"/>
          </a:bodyPr>
          <a:lstStyle/>
          <a:p>
            <a:r>
              <a:rPr lang="hu-HU" sz="2800" dirty="0" err="1" smtClean="0"/>
              <a:t>Pl</a:t>
            </a:r>
            <a:r>
              <a:rPr lang="hu-HU" sz="2800" dirty="0" smtClean="0"/>
              <a:t>: az engedélyben az van hogy 43GBq Cs-137 kezelek nyílt oldatként fülkébe. (árnyékolás nélkül) ELKEZDEM KISZÁMOLNI AZ ENGEDÉLYBEN LEÍRT INHALLÁCIÓS DÓZIST:</a:t>
            </a:r>
            <a:endParaRPr lang="hu-HU" sz="2800" dirty="0"/>
          </a:p>
        </p:txBody>
      </p:sp>
      <p:sp>
        <p:nvSpPr>
          <p:cNvPr id="3" name="Tartalom helye 2"/>
          <p:cNvSpPr>
            <a:spLocks noGrp="1"/>
          </p:cNvSpPr>
          <p:nvPr>
            <p:ph idx="1"/>
          </p:nvPr>
        </p:nvSpPr>
        <p:spPr>
          <a:xfrm>
            <a:off x="0" y="4429132"/>
            <a:ext cx="9144000" cy="2428868"/>
          </a:xfrm>
        </p:spPr>
        <p:txBody>
          <a:bodyPr>
            <a:normAutofit fontScale="55000" lnSpcReduction="20000"/>
          </a:bodyPr>
          <a:lstStyle/>
          <a:p>
            <a:r>
              <a:rPr lang="hu-HU" dirty="0" smtClean="0"/>
              <a:t>A laboratóriumban a nyitott sugárforrások alkalmazása miatt az </a:t>
            </a:r>
            <a:r>
              <a:rPr lang="hu-HU" dirty="0" err="1" smtClean="0"/>
              <a:t>inkorporáció</a:t>
            </a:r>
            <a:r>
              <a:rPr lang="hu-HU" dirty="0" smtClean="0"/>
              <a:t> és belső sugárterhelés kialakulása nem zárható ki. Indokolt esetben a belső sugárterhelés méréssel történő ellenőrzésére van szükség. A belső sugárterhelés ellenőrzésének indokoltságát éves rendszerességgel vizsgálni szükséges. Az indokoltság megállapításához a következő képletet kell használni: </a:t>
            </a:r>
          </a:p>
          <a:p>
            <a:r>
              <a:rPr lang="hu-HU" dirty="0" smtClean="0"/>
              <a:t>dj = 10 Aj e(g)j,</a:t>
            </a:r>
            <a:r>
              <a:rPr lang="hu-HU" dirty="0" err="1" smtClean="0"/>
              <a:t>inh</a:t>
            </a:r>
            <a:r>
              <a:rPr lang="hu-HU" dirty="0" smtClean="0"/>
              <a:t> </a:t>
            </a:r>
            <a:r>
              <a:rPr lang="hu-HU" dirty="0" err="1" smtClean="0"/>
              <a:t>fhs</a:t>
            </a:r>
            <a:r>
              <a:rPr lang="hu-HU" dirty="0" smtClean="0"/>
              <a:t> </a:t>
            </a:r>
            <a:r>
              <a:rPr lang="hu-HU" dirty="0" err="1" smtClean="0"/>
              <a:t>fps</a:t>
            </a:r>
            <a:r>
              <a:rPr lang="hu-HU" dirty="0" smtClean="0"/>
              <a:t> </a:t>
            </a:r>
          </a:p>
          <a:p>
            <a:r>
              <a:rPr lang="hu-HU" dirty="0" smtClean="0"/>
              <a:t>és D = </a:t>
            </a:r>
            <a:r>
              <a:rPr lang="el-GR" dirty="0" smtClean="0"/>
              <a:t>Σ</a:t>
            </a:r>
            <a:r>
              <a:rPr lang="hu-HU" dirty="0" smtClean="0"/>
              <a:t>dj ahol</a:t>
            </a:r>
          </a:p>
          <a:p>
            <a:r>
              <a:rPr lang="hu-HU" dirty="0" smtClean="0"/>
              <a:t> Aj : a j </a:t>
            </a:r>
            <a:r>
              <a:rPr lang="hu-HU" dirty="0" err="1" smtClean="0"/>
              <a:t>radionuklid</a:t>
            </a:r>
            <a:r>
              <a:rPr lang="hu-HU" dirty="0" smtClean="0"/>
              <a:t> éves felhasznált aktivitása (</a:t>
            </a:r>
            <a:r>
              <a:rPr lang="hu-HU" dirty="0" err="1" smtClean="0"/>
              <a:t>Bq</a:t>
            </a:r>
            <a:r>
              <a:rPr lang="hu-HU" dirty="0" smtClean="0"/>
              <a:t>).</a:t>
            </a:r>
          </a:p>
          <a:p>
            <a:r>
              <a:rPr lang="hu-HU" dirty="0" smtClean="0"/>
              <a:t> e(g)j,</a:t>
            </a:r>
            <a:r>
              <a:rPr lang="hu-HU" dirty="0" err="1" smtClean="0"/>
              <a:t>inh</a:t>
            </a:r>
            <a:r>
              <a:rPr lang="hu-HU" dirty="0" smtClean="0"/>
              <a:t>: a j </a:t>
            </a:r>
            <a:r>
              <a:rPr lang="hu-HU" dirty="0" err="1" smtClean="0"/>
              <a:t>radionuklidra</a:t>
            </a:r>
            <a:r>
              <a:rPr lang="hu-HU" dirty="0" smtClean="0"/>
              <a:t> vonatkozó belégzési dózistényező (</a:t>
            </a:r>
            <a:r>
              <a:rPr lang="hu-HU" dirty="0" err="1" smtClean="0"/>
              <a:t>Sv</a:t>
            </a:r>
            <a:r>
              <a:rPr lang="hu-HU" dirty="0" smtClean="0"/>
              <a:t>/</a:t>
            </a:r>
            <a:r>
              <a:rPr lang="hu-HU" dirty="0" err="1" smtClean="0"/>
              <a:t>Bq</a:t>
            </a:r>
            <a:r>
              <a:rPr lang="hu-HU" dirty="0" smtClean="0"/>
              <a:t>).</a:t>
            </a:r>
          </a:p>
          <a:p>
            <a:endParaRPr lang="hu-HU"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a:xfrm>
            <a:off x="0" y="4786322"/>
            <a:ext cx="9144000" cy="2071678"/>
          </a:xfrm>
        </p:spPr>
        <p:txBody>
          <a:bodyPr>
            <a:normAutofit fontScale="55000" lnSpcReduction="20000"/>
          </a:bodyPr>
          <a:lstStyle/>
          <a:p>
            <a:r>
              <a:rPr lang="hu-HU" dirty="0" smtClean="0"/>
              <a:t>Számoljuk ki a napi 42GBq Cs-137-re vonatkozó dj étket egyszerű nedves műveletekre:</a:t>
            </a:r>
          </a:p>
          <a:p>
            <a:r>
              <a:rPr lang="hu-HU" dirty="0" smtClean="0"/>
              <a:t>dj = 10 *42*109Bq*6,7*10-9(</a:t>
            </a:r>
            <a:r>
              <a:rPr lang="hu-HU" dirty="0" err="1" smtClean="0"/>
              <a:t>Sv</a:t>
            </a:r>
            <a:r>
              <a:rPr lang="hu-HU" dirty="0" smtClean="0"/>
              <a:t>/</a:t>
            </a:r>
            <a:r>
              <a:rPr lang="hu-HU" dirty="0" err="1" smtClean="0"/>
              <a:t>Bq</a:t>
            </a:r>
            <a:r>
              <a:rPr lang="hu-HU" dirty="0" smtClean="0"/>
              <a:t>)*0,1*0,1 =</a:t>
            </a:r>
            <a:r>
              <a:rPr lang="hu-HU" b="1" dirty="0" smtClean="0"/>
              <a:t>28,14Sv ????????????????????????</a:t>
            </a:r>
          </a:p>
          <a:p>
            <a:r>
              <a:rPr lang="hu-HU" dirty="0" smtClean="0"/>
              <a:t>(1mSv felett monitoring rendszer kötelező, éves dózis korlát 20mSv)</a:t>
            </a:r>
          </a:p>
          <a:p>
            <a:r>
              <a:rPr lang="hu-HU" dirty="0" smtClean="0"/>
              <a:t>A képlet hibás, de még az sem lett leellenőrizve hogy a 42GBq Cs-137 oldat árnyékolás nem megoldható elszívás mellett a fülkében, vagy hogy a 4,2TBq  tárolt mennyiséghez kialakított védelem nem áll rendelkezésre, de nincs is olyan mérő eszköz sem amellyel a 42GBq Cs-137 aktivitást kimérjék a tárolt mennyiségből.</a:t>
            </a:r>
          </a:p>
          <a:p>
            <a:r>
              <a:rPr lang="hu-HU" dirty="0" smtClean="0"/>
              <a:t>Ez a hiba igaz az összes engedélyben felsorolt 9 db izotópra. </a:t>
            </a:r>
            <a:endParaRPr lang="hu-HU" dirty="0"/>
          </a:p>
        </p:txBody>
      </p:sp>
      <p:pic>
        <p:nvPicPr>
          <p:cNvPr id="4" name="Kép 3"/>
          <p:cNvPicPr/>
          <p:nvPr/>
        </p:nvPicPr>
        <p:blipFill>
          <a:blip r:embed="rId2"/>
          <a:srcRect/>
          <a:stretch>
            <a:fillRect/>
          </a:stretch>
        </p:blipFill>
        <p:spPr bwMode="auto">
          <a:xfrm>
            <a:off x="0" y="0"/>
            <a:ext cx="5929322" cy="4786322"/>
          </a:xfrm>
          <a:prstGeom prst="rect">
            <a:avLst/>
          </a:prstGeom>
          <a:noFill/>
          <a:ln w="9525">
            <a:noFill/>
            <a:miter lim="800000"/>
            <a:headEnd/>
            <a:tailEnd/>
          </a:ln>
        </p:spPr>
      </p:pic>
      <p:sp>
        <p:nvSpPr>
          <p:cNvPr id="5" name="Szövegdoboz 4"/>
          <p:cNvSpPr txBox="1"/>
          <p:nvPr/>
        </p:nvSpPr>
        <p:spPr>
          <a:xfrm>
            <a:off x="5929322" y="2285992"/>
            <a:ext cx="2500330" cy="369332"/>
          </a:xfrm>
          <a:prstGeom prst="rect">
            <a:avLst/>
          </a:prstGeom>
          <a:noFill/>
        </p:spPr>
        <p:txBody>
          <a:bodyPr wrap="square" rtlCol="0">
            <a:spAutoFit/>
          </a:bodyPr>
          <a:lstStyle/>
          <a:p>
            <a:r>
              <a:rPr lang="hu-HU" dirty="0" smtClean="0"/>
              <a:t>MIT CSINÁLOK?????</a:t>
            </a:r>
            <a:endParaRPr lang="hu-HU"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214290"/>
            <a:ext cx="9144000" cy="1143000"/>
          </a:xfrm>
        </p:spPr>
        <p:txBody>
          <a:bodyPr>
            <a:normAutofit fontScale="90000"/>
          </a:bodyPr>
          <a:lstStyle/>
          <a:p>
            <a:r>
              <a:rPr lang="hu-HU" sz="3200" dirty="0" err="1" smtClean="0"/>
              <a:t>Pl</a:t>
            </a:r>
            <a:r>
              <a:rPr lang="hu-HU" sz="3200" dirty="0" smtClean="0"/>
              <a:t>: az engedélyben az van hogy 43GBq Cs-137 kezelek nyílt oldatként fülkébe. (árnyékolás nélkül) TOVÁBB SZÁMOLOK PRÓBÁLOM LE ELLENŐRIZNI</a:t>
            </a:r>
            <a:endParaRPr lang="hu-HU" sz="3200" dirty="0"/>
          </a:p>
        </p:txBody>
      </p:sp>
      <p:sp>
        <p:nvSpPr>
          <p:cNvPr id="3" name="Tartalom helye 2"/>
          <p:cNvSpPr>
            <a:spLocks noGrp="1"/>
          </p:cNvSpPr>
          <p:nvPr>
            <p:ph idx="1"/>
          </p:nvPr>
        </p:nvSpPr>
        <p:spPr>
          <a:xfrm>
            <a:off x="-285784" y="1500174"/>
            <a:ext cx="9215502" cy="2214579"/>
          </a:xfrm>
        </p:spPr>
        <p:txBody>
          <a:bodyPr>
            <a:normAutofit fontScale="77500" lnSpcReduction="20000"/>
          </a:bodyPr>
          <a:lstStyle/>
          <a:p>
            <a:r>
              <a:rPr lang="hu-HU" dirty="0" smtClean="0">
                <a:latin typeface="Times New Roman" pitchFamily="18" charset="0"/>
                <a:cs typeface="Times New Roman" pitchFamily="18" charset="0"/>
              </a:rPr>
              <a:t>Mennyi dózis szenvedünk el ha ekkora aktivitással dolgozunk :d</a:t>
            </a:r>
            <a:r>
              <a:rPr lang="hu-HU" baseline="-25000" dirty="0" smtClean="0">
                <a:latin typeface="Times New Roman" pitchFamily="18" charset="0"/>
                <a:cs typeface="Times New Roman" pitchFamily="18" charset="0"/>
              </a:rPr>
              <a:t>j</a:t>
            </a:r>
            <a:r>
              <a:rPr lang="hu-HU" dirty="0" smtClean="0">
                <a:latin typeface="Times New Roman" pitchFamily="18" charset="0"/>
                <a:cs typeface="Times New Roman" pitchFamily="18" charset="0"/>
              </a:rPr>
              <a:t>=A</a:t>
            </a:r>
            <a:r>
              <a:rPr lang="hu-HU" baseline="-25000" dirty="0" smtClean="0">
                <a:latin typeface="Times New Roman" pitchFamily="18" charset="0"/>
                <a:cs typeface="Times New Roman" pitchFamily="18" charset="0"/>
              </a:rPr>
              <a:t>j</a:t>
            </a:r>
            <a:r>
              <a:rPr lang="hu-HU" dirty="0" smtClean="0">
                <a:latin typeface="Times New Roman" pitchFamily="18" charset="0"/>
                <a:cs typeface="Times New Roman" pitchFamily="18" charset="0"/>
              </a:rPr>
              <a:t>*e(50)*</a:t>
            </a:r>
            <a:r>
              <a:rPr lang="hu-HU" dirty="0" err="1" smtClean="0">
                <a:latin typeface="Times New Roman" pitchFamily="18" charset="0"/>
                <a:cs typeface="Times New Roman" pitchFamily="18" charset="0"/>
              </a:rPr>
              <a:t>f</a:t>
            </a:r>
            <a:r>
              <a:rPr lang="hu-HU" baseline="-25000" dirty="0" err="1" smtClean="0">
                <a:latin typeface="Times New Roman" pitchFamily="18" charset="0"/>
                <a:cs typeface="Times New Roman" pitchFamily="18" charset="0"/>
              </a:rPr>
              <a:t>fs</a:t>
            </a:r>
            <a:r>
              <a:rPr lang="hu-HU" dirty="0" smtClean="0">
                <a:latin typeface="Times New Roman" pitchFamily="18" charset="0"/>
                <a:cs typeface="Times New Roman" pitchFamily="18" charset="0"/>
              </a:rPr>
              <a:t>*</a:t>
            </a:r>
            <a:r>
              <a:rPr lang="hu-HU" dirty="0" err="1" smtClean="0">
                <a:latin typeface="Times New Roman" pitchFamily="18" charset="0"/>
                <a:cs typeface="Times New Roman" pitchFamily="18" charset="0"/>
              </a:rPr>
              <a:t>f</a:t>
            </a:r>
            <a:r>
              <a:rPr lang="hu-HU" baseline="-25000" dirty="0" err="1" smtClean="0">
                <a:latin typeface="Times New Roman" pitchFamily="18" charset="0"/>
                <a:cs typeface="Times New Roman" pitchFamily="18" charset="0"/>
              </a:rPr>
              <a:t>hs</a:t>
            </a:r>
            <a:r>
              <a:rPr lang="hu-HU" dirty="0" smtClean="0">
                <a:latin typeface="Times New Roman" pitchFamily="18" charset="0"/>
                <a:cs typeface="Times New Roman" pitchFamily="18" charset="0"/>
              </a:rPr>
              <a:t>*</a:t>
            </a:r>
            <a:r>
              <a:rPr lang="hu-HU" dirty="0" err="1" smtClean="0">
                <a:latin typeface="Times New Roman" pitchFamily="18" charset="0"/>
                <a:cs typeface="Times New Roman" pitchFamily="18" charset="0"/>
              </a:rPr>
              <a:t>f</a:t>
            </a:r>
            <a:r>
              <a:rPr lang="hu-HU" baseline="-25000" dirty="0" err="1" smtClean="0">
                <a:latin typeface="Times New Roman" pitchFamily="18" charset="0"/>
                <a:cs typeface="Times New Roman" pitchFamily="18" charset="0"/>
              </a:rPr>
              <a:t>ps</a:t>
            </a:r>
            <a:r>
              <a:rPr lang="hu-HU" dirty="0" smtClean="0">
                <a:latin typeface="Times New Roman" pitchFamily="18" charset="0"/>
                <a:cs typeface="Times New Roman" pitchFamily="18" charset="0"/>
              </a:rPr>
              <a:t>=43E9*6,7E-9*0,01*0,1*0,1=</a:t>
            </a:r>
            <a:r>
              <a:rPr lang="hu-HU" b="1" dirty="0" smtClean="0">
                <a:solidFill>
                  <a:srgbClr val="FF0000"/>
                </a:solidFill>
                <a:latin typeface="Times New Roman" pitchFamily="18" charset="0"/>
                <a:cs typeface="Times New Roman" pitchFamily="18" charset="0"/>
              </a:rPr>
              <a:t>28,8mSv</a:t>
            </a:r>
            <a:r>
              <a:rPr lang="hu-HU" dirty="0" smtClean="0">
                <a:latin typeface="Times New Roman" pitchFamily="18" charset="0"/>
                <a:cs typeface="Times New Roman" pitchFamily="18" charset="0"/>
              </a:rPr>
              <a:t> </a:t>
            </a:r>
            <a:r>
              <a:rPr lang="hu-HU" u="sng" dirty="0" smtClean="0">
                <a:latin typeface="Times New Roman" pitchFamily="18" charset="0"/>
                <a:cs typeface="Times New Roman" pitchFamily="18" charset="0"/>
              </a:rPr>
              <a:t>Az anyag oldatos formában való kezelése ampullában elszívó fülke alatt</a:t>
            </a:r>
            <a:r>
              <a:rPr lang="hu-HU" dirty="0" smtClean="0">
                <a:latin typeface="Times New Roman" pitchFamily="18" charset="0"/>
                <a:cs typeface="Times New Roman" pitchFamily="18" charset="0"/>
              </a:rPr>
              <a:t>. H*(10) 155mikroSv/h dózis térben való tartózkodást óránként kb. 60-90mikro </a:t>
            </a:r>
            <a:r>
              <a:rPr lang="hu-HU" dirty="0" err="1" smtClean="0">
                <a:latin typeface="Times New Roman" pitchFamily="18" charset="0"/>
                <a:cs typeface="Times New Roman" pitchFamily="18" charset="0"/>
              </a:rPr>
              <a:t>Sv-t</a:t>
            </a:r>
            <a:r>
              <a:rPr lang="hu-HU" dirty="0" smtClean="0">
                <a:latin typeface="Times New Roman" pitchFamily="18" charset="0"/>
                <a:cs typeface="Times New Roman" pitchFamily="18" charset="0"/>
              </a:rPr>
              <a:t> </a:t>
            </a:r>
            <a:r>
              <a:rPr lang="hu-HU" dirty="0" err="1" smtClean="0">
                <a:latin typeface="Times New Roman" pitchFamily="18" charset="0"/>
                <a:cs typeface="Times New Roman" pitchFamily="18" charset="0"/>
              </a:rPr>
              <a:t>Hp</a:t>
            </a:r>
            <a:r>
              <a:rPr lang="hu-HU" dirty="0" smtClean="0">
                <a:latin typeface="Times New Roman" pitchFamily="18" charset="0"/>
                <a:cs typeface="Times New Roman" pitchFamily="18" charset="0"/>
              </a:rPr>
              <a:t>(10) eredményezhet ha 4 cm Pb alatt van. Tárolásra az OAH 4,3TBq engedélyt adott ki…………….</a:t>
            </a:r>
            <a:endParaRPr lang="hu-HU" dirty="0"/>
          </a:p>
        </p:txBody>
      </p:sp>
      <p:pic>
        <p:nvPicPr>
          <p:cNvPr id="2050" name="Picture 2"/>
          <p:cNvPicPr>
            <a:picLocks noChangeAspect="1" noChangeArrowheads="1"/>
          </p:cNvPicPr>
          <p:nvPr/>
        </p:nvPicPr>
        <p:blipFill>
          <a:blip r:embed="rId2"/>
          <a:srcRect/>
          <a:stretch>
            <a:fillRect/>
          </a:stretch>
        </p:blipFill>
        <p:spPr bwMode="auto">
          <a:xfrm>
            <a:off x="214282" y="3500438"/>
            <a:ext cx="6858048" cy="3130484"/>
          </a:xfrm>
          <a:prstGeom prst="rect">
            <a:avLst/>
          </a:prstGeom>
          <a:noFill/>
          <a:ln w="9525">
            <a:noFill/>
            <a:miter lim="800000"/>
            <a:headEnd/>
            <a:tailEnd/>
          </a:ln>
          <a:effectLst/>
        </p:spPr>
      </p:pic>
      <p:sp>
        <p:nvSpPr>
          <p:cNvPr id="5" name="Szövegdoboz 4"/>
          <p:cNvSpPr txBox="1"/>
          <p:nvPr/>
        </p:nvSpPr>
        <p:spPr>
          <a:xfrm>
            <a:off x="7072330" y="3214686"/>
            <a:ext cx="2071670" cy="3416320"/>
          </a:xfrm>
          <a:prstGeom prst="rect">
            <a:avLst/>
          </a:prstGeom>
          <a:noFill/>
        </p:spPr>
        <p:txBody>
          <a:bodyPr wrap="square" rtlCol="0">
            <a:spAutoFit/>
          </a:bodyPr>
          <a:lstStyle/>
          <a:p>
            <a:r>
              <a:rPr lang="hu-HU" b="1" dirty="0" smtClean="0">
                <a:solidFill>
                  <a:srgbClr val="FF0000"/>
                </a:solidFill>
              </a:rPr>
              <a:t>Mi történt????</a:t>
            </a:r>
          </a:p>
          <a:p>
            <a:r>
              <a:rPr lang="hu-HU" b="1" dirty="0" smtClean="0">
                <a:solidFill>
                  <a:srgbClr val="FF0000"/>
                </a:solidFill>
              </a:rPr>
              <a:t>AZ OAH hibás engedélyt adott ki, a szakértő nem ellenőrizte a hivatkozási forrást, senki nem számolta végig a szabályzatban előírt ellennőző képletet sem az engedélyes sem az OAH!!!!!!</a:t>
            </a:r>
            <a:endParaRPr lang="hu-HU" b="1" dirty="0">
              <a:solidFill>
                <a:srgbClr val="FF0000"/>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0" y="0"/>
            <a:ext cx="9144000" cy="1143000"/>
          </a:xfrm>
        </p:spPr>
        <p:txBody>
          <a:bodyPr>
            <a:normAutofit fontScale="90000"/>
          </a:bodyPr>
          <a:lstStyle/>
          <a:p>
            <a:r>
              <a:rPr lang="hu-HU" dirty="0" smtClean="0"/>
              <a:t>14.1.1.A kibocsátás- és környezetellenőrzés eszközei és módszerei ÖSSZEFOGLALÓ</a:t>
            </a:r>
            <a:endParaRPr lang="hu-HU" dirty="0"/>
          </a:p>
        </p:txBody>
      </p:sp>
      <p:sp>
        <p:nvSpPr>
          <p:cNvPr id="3" name="Tartalom helye 2"/>
          <p:cNvSpPr>
            <a:spLocks noGrp="1"/>
          </p:cNvSpPr>
          <p:nvPr>
            <p:ph idx="1"/>
          </p:nvPr>
        </p:nvSpPr>
        <p:spPr>
          <a:xfrm>
            <a:off x="0" y="1142984"/>
            <a:ext cx="9144000" cy="5715016"/>
          </a:xfrm>
        </p:spPr>
        <p:txBody>
          <a:bodyPr>
            <a:normAutofit fontScale="92500"/>
          </a:bodyPr>
          <a:lstStyle/>
          <a:p>
            <a:r>
              <a:rPr lang="hu-HU" dirty="0" smtClean="0"/>
              <a:t>2 szintű rendszer: kibocsátás és környezeti ellenőrzés</a:t>
            </a:r>
          </a:p>
          <a:p>
            <a:r>
              <a:rPr lang="hu-HU" dirty="0" smtClean="0"/>
              <a:t>2/2022  OAH rendelet (SL kibocsátási útvonalak,módok) ,15/2001. (VI. 6.) KöM rendelet (határérték, R számolás) ,MSZ 62-7:2017 szabvány szabályozza (pihentető medence)</a:t>
            </a:r>
          </a:p>
          <a:p>
            <a:r>
              <a:rPr lang="hu-HU" dirty="0" smtClean="0"/>
              <a:t>Éves kibocsátás jelentés kötelező R érték meghatározásával</a:t>
            </a:r>
          </a:p>
          <a:p>
            <a:r>
              <a:rPr lang="hu-HU" dirty="0" smtClean="0"/>
              <a:t>Lehet becsülni és mérni</a:t>
            </a:r>
          </a:p>
          <a:p>
            <a:r>
              <a:rPr lang="hu-HU" dirty="0" smtClean="0"/>
              <a:t>Becslés: szabvány szerint((belső terhelésre vonatkozik: </a:t>
            </a:r>
            <a:r>
              <a:rPr lang="hu-HU" dirty="0" smtClean="0">
                <a:latin typeface="Times New Roman" pitchFamily="18" charset="0"/>
                <a:cs typeface="Times New Roman" pitchFamily="18" charset="0"/>
              </a:rPr>
              <a:t>ISO 20553(2006))</a:t>
            </a:r>
            <a:r>
              <a:rPr lang="hu-HU" dirty="0" smtClean="0"/>
              <a:t>, vagy </a:t>
            </a:r>
            <a:r>
              <a:rPr lang="hu-HU" dirty="0" err="1" smtClean="0"/>
              <a:t>kompartment</a:t>
            </a:r>
            <a:r>
              <a:rPr lang="hu-HU" dirty="0" smtClean="0"/>
              <a:t> modellel, köthető hozzá a lekötött effektív dózis meghatározás</a:t>
            </a:r>
          </a:p>
          <a:p>
            <a:endParaRPr lang="hu-HU" dirty="0" smtClean="0"/>
          </a:p>
          <a:p>
            <a:endParaRPr lang="hu-HU" dirty="0" smtClean="0"/>
          </a:p>
          <a:p>
            <a:endParaRPr lang="hu-HU" dirty="0"/>
          </a:p>
        </p:txBody>
      </p:sp>
    </p:spTree>
  </p:cSld>
  <p:clrMapOvr>
    <a:masterClrMapping/>
  </p:clrMapOvr>
</p:sld>
</file>

<file path=ppt/theme/theme1.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4276</Words>
  <Application>Microsoft Office PowerPoint</Application>
  <PresentationFormat>Diavetítés a képernyőre (4:3 oldalarány)</PresentationFormat>
  <Paragraphs>328</Paragraphs>
  <Slides>38</Slides>
  <Notes>1</Notes>
  <HiddenSlides>0</HiddenSlides>
  <MMClips>0</MMClips>
  <ScaleCrop>false</ScaleCrop>
  <HeadingPairs>
    <vt:vector size="6" baseType="variant">
      <vt:variant>
        <vt:lpstr>Használt betűtípusok</vt:lpstr>
      </vt:variant>
      <vt:variant>
        <vt:i4>5</vt:i4>
      </vt:variant>
      <vt:variant>
        <vt:lpstr>Téma</vt:lpstr>
      </vt:variant>
      <vt:variant>
        <vt:i4>1</vt:i4>
      </vt:variant>
      <vt:variant>
        <vt:lpstr>Diacímek</vt:lpstr>
      </vt:variant>
      <vt:variant>
        <vt:i4>38</vt:i4>
      </vt:variant>
    </vt:vector>
  </HeadingPairs>
  <TitlesOfParts>
    <vt:vector size="44" baseType="lpstr">
      <vt:lpstr>Arial</vt:lpstr>
      <vt:lpstr>Calibri</vt:lpstr>
      <vt:lpstr>Times</vt:lpstr>
      <vt:lpstr>Times New Roman</vt:lpstr>
      <vt:lpstr>Wingdings</vt:lpstr>
      <vt:lpstr>Office-téma</vt:lpstr>
      <vt:lpstr>PowerPoint-bemutató</vt:lpstr>
      <vt:lpstr>Általános szempontok az egészségügyi alkalmazásoknál tematika (melyik tétel melyik)</vt:lpstr>
      <vt:lpstr>PowerPoint-bemutató</vt:lpstr>
      <vt:lpstr>a páciensek, a személyzet és a segítők együttes sugárvédelme, személyi és tárgyi feltételek (kiemelve a 21/2018. (VII. 9.) EMMI rendeletben a segítőkre vonatkozó előírásokat, személyzet segítők bevonásának lehetőségét, valamint az ehhez kapcsolódó adminisztratív feladatokat);  </vt:lpstr>
      <vt:lpstr>Izotópos beteg elbocsátási kritérium</vt:lpstr>
      <vt:lpstr>az orvosi röntgen munkahelyek és izotóplaboratóriumok tervezésekor használható szabványok; a betegek közelében (otthon vagy a kórházban) tartózkodó személyek védelme, a sugárterhelések besorolása a lakossági sugárterhelés kategóriába;  a betegek és a személyzet besugárzás alatti kapcsolatának szükségessége (kiegészítve azzal, hogy miért kötelező a kapcsolat),  </vt:lpstr>
      <vt:lpstr>Indokoltság - Optimálás</vt:lpstr>
      <vt:lpstr>az indokolás és az optimálás speciális feltételei (kitérve a beutaló orvos és a kezelőorvos felelősségére);  a korlátozás nem alkalmazhatósága a pácienseknél (megemlítendő az irányadó szintek szerepe);  </vt:lpstr>
      <vt:lpstr>https://www.nnk.gov.hu/index.php/sugarbiologiai-es-sugar-egeszsegugyi-foosztaly/sugarvedelem/orvosi-sugarterhelesek/nemzeti-paciensdozis-felmero-program-2</vt:lpstr>
      <vt:lpstr>PowerPoint-bemutató</vt:lpstr>
      <vt:lpstr>PowerPoint-bemutató</vt:lpstr>
      <vt:lpstr>Várandós nők védelme-tájékoztatás</vt:lpstr>
      <vt:lpstr>Orvosi sugárterheléssel járó tevékenységekre vonatkozó minőségbiztosítási program</vt:lpstr>
      <vt:lpstr>a hulladék kezelés és a kibocsátás ellenőrzés speciális szabályai a kezelő helyeken és az orvosi izotóp laboratóriumokban;  </vt:lpstr>
      <vt:lpstr>a sugárvédelmi megbízott (illetve a sugárvédelmi szervezet) legfontosabb feladatai, adminisztratív és gyakorlati teendői;  </vt:lpstr>
      <vt:lpstr>árnyékolások méretezése  és  használata  az  egészségügyi alkalmazásokban;  védőeszközök az egészségügyi alkalmazásokban;  a minőségbiztosítás és a minőségellenőrzés szerepe a 21/2018. (VII. 9.)  EMMI rendeletben foglaltak szerint;  egészségügyi alkalmazások területén bekövetkezett sugárbelesetek  (ismertetendő esetként ajánlott: Zaragoza, Spanyolország 1990., San  Jose, Costa Rica, 1996.), a sugársérültek ellátásának módszerei (a több személyt érintő balesetek esetén kiemelendő a triázs szerepe), a balesetek tanulságai.  </vt:lpstr>
      <vt:lpstr>Balesetek</vt:lpstr>
      <vt:lpstr>5.2.1.Az egészségügyi alkalmazások területén bekövetkezett főbb sugárbalesetek, tanulságaik, a sugársérültek kezelésének lehetőségei (12.1.1 tétel analóg)</vt:lpstr>
      <vt:lpstr>7.2.1.Ismertesse az orvosi és állatorvosi röntgen munkahelyek tervezésekor használható nemzeti szabványokat</vt:lpstr>
      <vt:lpstr>Összefoglaló a tételhez</vt:lpstr>
      <vt:lpstr>7.2.2.Ismertesse az orvosi izotóplaboratóriumok tervezésekor használható nemzeti szabványokat</vt:lpstr>
      <vt:lpstr>Orvos Izotóplaboratóriumok különleges követelményei</vt:lpstr>
      <vt:lpstr>PowerPoint-bemutató</vt:lpstr>
      <vt:lpstr>Környezeti kibocsátások ellenőrzése</vt:lpstr>
      <vt:lpstr>13.1.2.Védőfalak és árnyékolások méretezésének elvi alapjai </vt:lpstr>
      <vt:lpstr>Eszközök típusai</vt:lpstr>
      <vt:lpstr>14.1.1.A kibocsátás- és környezetellenőrzés eszközei és módszerei</vt:lpstr>
      <vt:lpstr>Kétszintű RENDSZER</vt:lpstr>
      <vt:lpstr>Izotóp felhasználásnál hatósági előírások/jogszabályok:</vt:lpstr>
      <vt:lpstr>Fogalmak </vt:lpstr>
      <vt:lpstr>Kibocsátási határértékek </vt:lpstr>
      <vt:lpstr>Összefüggések a munkavállalók lekötött effektív dózisával</vt:lpstr>
      <vt:lpstr>EC PR 188 ajánlás a belső terhelés becslésére vagy ISO 20553(2006)</vt:lpstr>
      <vt:lpstr>A becsléshez használt kompartment modell a következő</vt:lpstr>
      <vt:lpstr>Pl: az engedélyben az van hogy 43GBq Cs-137 kezelek nyílt oldatként fülkébe. (árnyékolás nélkül) ELKEZDEM KISZÁMOLNI AZ ENGEDÉLYBEN LEÍRT INHALLÁCIÓS DÓZIST:</vt:lpstr>
      <vt:lpstr>PowerPoint-bemutató</vt:lpstr>
      <vt:lpstr>Pl: az engedélyben az van hogy 43GBq Cs-137 kezelek nyílt oldatként fülkébe. (árnyékolás nélkül) TOVÁBB SZÁMOLOK PRÓBÁLOM LE ELLENŐRIZNI</vt:lpstr>
      <vt:lpstr>14.1.1.A kibocsátás- és környezetellenőrzés eszközei és módszerei ÖSSZEFOGLALÓ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 dia</dc:title>
  <dc:creator>Windows-felhasználó</dc:creator>
  <cp:lastModifiedBy>felhasználó</cp:lastModifiedBy>
  <cp:revision>34</cp:revision>
  <dcterms:created xsi:type="dcterms:W3CDTF">2023-05-07T19:45:45Z</dcterms:created>
  <dcterms:modified xsi:type="dcterms:W3CDTF">2023-05-08T11:31:57Z</dcterms:modified>
</cp:coreProperties>
</file>