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7099300" cy="10234613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84" y="-9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6396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36165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71289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58803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86583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93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0280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1345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47243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3204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48772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48EC7-5416-4498-8C66-8DFBBB228972}" type="datetimeFigureOut">
              <a:rPr lang="hu-HU" smtClean="0"/>
              <a:t>2015.04.17.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F7F1B-5909-4236-AAF8-3E04BF9BC69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25302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10.jpeg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9.wmf"/><Relationship Id="rId5" Type="http://schemas.openxmlformats.org/officeDocument/2006/relationships/image" Target="../media/image6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png"/><Relationship Id="rId5" Type="http://schemas.openxmlformats.org/officeDocument/2006/relationships/image" Target="../media/image14.wmf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hu-HU" sz="5300" b="1" dirty="0" err="1" smtClean="0">
                <a:solidFill>
                  <a:schemeClr val="tx2"/>
                </a:solidFill>
              </a:rPr>
              <a:t>Bőrimpedancia</a:t>
            </a:r>
            <a:r>
              <a:rPr lang="hu-HU" dirty="0" smtClean="0">
                <a:solidFill>
                  <a:schemeClr val="tx2"/>
                </a:solidFill>
              </a:rPr>
              <a:t/>
            </a:r>
            <a:br>
              <a:rPr lang="hu-HU" dirty="0" smtClean="0">
                <a:solidFill>
                  <a:schemeClr val="tx2"/>
                </a:solidFill>
              </a:rPr>
            </a:br>
            <a:r>
              <a:rPr lang="hu-HU" sz="3300" i="1" dirty="0" smtClean="0">
                <a:solidFill>
                  <a:schemeClr val="tx2"/>
                </a:solidFill>
              </a:rPr>
              <a:t>A bőr fajlagos ellenállásának és kapacitásának meghatározása</a:t>
            </a:r>
            <a:endParaRPr lang="hu-HU" sz="3300" i="1" dirty="0">
              <a:solidFill>
                <a:schemeClr val="tx2"/>
              </a:solidFill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63" y="2834533"/>
            <a:ext cx="4868274" cy="3671603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024660"/>
            <a:ext cx="3126247" cy="336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52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itmap in ElektródokBőr2H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80130"/>
            <a:ext cx="2880320" cy="2022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Bitmap in RCelektród1H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556792"/>
            <a:ext cx="5644884" cy="17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Bitmap in Rajz1H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1048"/>
            <a:ext cx="8545862" cy="233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zövegdoboz 6"/>
          <p:cNvSpPr txBox="1"/>
          <p:nvPr/>
        </p:nvSpPr>
        <p:spPr>
          <a:xfrm>
            <a:off x="2265407" y="35913"/>
            <a:ext cx="4613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A bőr elektromos modellje</a:t>
            </a:r>
            <a:endParaRPr lang="hu-HU" sz="3200" dirty="0"/>
          </a:p>
        </p:txBody>
      </p:sp>
    </p:spTree>
    <p:extLst>
      <p:ext uri="{BB962C8B-B14F-4D97-AF65-F5344CB8AC3E}">
        <p14:creationId xmlns:p14="http://schemas.microsoft.com/office/powerpoint/2010/main" val="295359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265407" y="35913"/>
            <a:ext cx="4613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A bőr elektromos modellje</a:t>
            </a:r>
            <a:endParaRPr lang="hu-HU" sz="3200" dirty="0"/>
          </a:p>
        </p:txBody>
      </p:sp>
      <p:pic>
        <p:nvPicPr>
          <p:cNvPr id="2050" name="Picture 2" descr="Bitmap in ElektrModell3H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787053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7" name="Objektum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2105071"/>
              </p:ext>
            </p:extLst>
          </p:nvPr>
        </p:nvGraphicFramePr>
        <p:xfrm>
          <a:off x="3910569" y="4509208"/>
          <a:ext cx="2160240" cy="6194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" name="Equation" r:id="rId4" imgW="1295400" imgH="368300" progId="Equation.3">
                  <p:embed/>
                </p:oleObj>
              </mc:Choice>
              <mc:Fallback>
                <p:oleObj name="Equation" r:id="rId4" imgW="1295400" imgH="3683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569" y="4509208"/>
                        <a:ext cx="2160240" cy="6194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Szövegdoboz 12"/>
          <p:cNvSpPr txBox="1"/>
          <p:nvPr/>
        </p:nvSpPr>
        <p:spPr>
          <a:xfrm>
            <a:off x="0" y="3471716"/>
            <a:ext cx="29878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u-HU" sz="1600" dirty="0" smtClean="0"/>
              <a:t>a </a:t>
            </a:r>
            <a:r>
              <a:rPr lang="hu-HU" sz="1600" dirty="0"/>
              <a:t>bőr ellenállása, ill. kapacitása a </a:t>
            </a:r>
            <a:r>
              <a:rPr lang="hu-HU" sz="1600" b="1" dirty="0"/>
              <a:t>mérőelektród</a:t>
            </a:r>
            <a:r>
              <a:rPr lang="hu-HU" sz="1600" dirty="0"/>
              <a:t> alatt (</a:t>
            </a:r>
            <a:r>
              <a:rPr lang="hu-HU" sz="1600" i="1" dirty="0"/>
              <a:t>R</a:t>
            </a:r>
            <a:r>
              <a:rPr lang="hu-HU" sz="1600" baseline="-25000" dirty="0"/>
              <a:t>1</a:t>
            </a:r>
            <a:r>
              <a:rPr lang="hu-HU" sz="1600" dirty="0"/>
              <a:t> és </a:t>
            </a:r>
            <a:r>
              <a:rPr lang="hu-HU" sz="1600" i="1" dirty="0"/>
              <a:t>C</a:t>
            </a:r>
            <a:r>
              <a:rPr lang="hu-HU" sz="1600" baseline="-25000" dirty="0"/>
              <a:t>1</a:t>
            </a:r>
            <a:r>
              <a:rPr lang="hu-HU" sz="1600" dirty="0"/>
              <a:t>), </a:t>
            </a:r>
            <a:endParaRPr lang="hu-HU" sz="1600" dirty="0" smtClean="0"/>
          </a:p>
          <a:p>
            <a:pPr marL="285750" indent="-285750">
              <a:buFont typeface="Arial" pitchFamily="34" charset="0"/>
              <a:buChar char="•"/>
            </a:pPr>
            <a:endParaRPr lang="hu-HU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hu-HU" sz="1600" dirty="0" smtClean="0"/>
              <a:t>az </a:t>
            </a:r>
            <a:r>
              <a:rPr lang="hu-HU" sz="1600" dirty="0"/>
              <a:t>izom ellenállása (</a:t>
            </a:r>
            <a:r>
              <a:rPr lang="hu-HU" sz="1600" i="1" dirty="0" err="1"/>
              <a:t>R</a:t>
            </a:r>
            <a:r>
              <a:rPr lang="hu-HU" sz="1600" i="1" baseline="-25000" dirty="0" err="1"/>
              <a:t>i</a:t>
            </a:r>
            <a:r>
              <a:rPr lang="hu-HU" sz="1600" dirty="0" smtClean="0"/>
              <a:t>),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hu-HU" sz="1600" dirty="0" smtClean="0"/>
              <a:t>a </a:t>
            </a:r>
            <a:r>
              <a:rPr lang="hu-HU" sz="1600" dirty="0"/>
              <a:t>bőr ellenállása, ill. kapacitása a </a:t>
            </a:r>
            <a:r>
              <a:rPr lang="hu-HU" sz="1600" b="1" dirty="0"/>
              <a:t>segédelektród</a:t>
            </a:r>
            <a:r>
              <a:rPr lang="hu-HU" sz="1600" dirty="0"/>
              <a:t> alatt (</a:t>
            </a:r>
            <a:r>
              <a:rPr lang="hu-HU" sz="1600" i="1" dirty="0"/>
              <a:t>R</a:t>
            </a:r>
            <a:r>
              <a:rPr lang="hu-HU" sz="1600" baseline="-25000" dirty="0"/>
              <a:t>2</a:t>
            </a:r>
            <a:r>
              <a:rPr lang="hu-HU" sz="1600" dirty="0"/>
              <a:t> és </a:t>
            </a:r>
            <a:r>
              <a:rPr lang="hu-HU" sz="1600" i="1" dirty="0"/>
              <a:t>C</a:t>
            </a:r>
            <a:r>
              <a:rPr lang="hu-HU" sz="1600" baseline="-25000" dirty="0"/>
              <a:t>2</a:t>
            </a:r>
            <a:r>
              <a:rPr lang="hu-HU" sz="1600" dirty="0" smtClean="0"/>
              <a:t>)</a:t>
            </a:r>
            <a:endParaRPr lang="hu-HU" sz="1600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557808" y="6032901"/>
            <a:ext cx="18722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600" i="1" dirty="0" smtClean="0"/>
              <a:t>A</a:t>
            </a:r>
            <a:r>
              <a:rPr lang="hu-HU" sz="2600" baseline="-25000" dirty="0" smtClean="0"/>
              <a:t>1</a:t>
            </a:r>
            <a:r>
              <a:rPr lang="hu-HU" sz="2600" dirty="0" smtClean="0"/>
              <a:t>&lt;&lt;</a:t>
            </a:r>
            <a:r>
              <a:rPr lang="hu-HU" sz="2600" i="1" dirty="0" smtClean="0"/>
              <a:t>A</a:t>
            </a:r>
            <a:r>
              <a:rPr lang="hu-HU" sz="2600" baseline="-25000" dirty="0" smtClean="0"/>
              <a:t>2</a:t>
            </a:r>
            <a:endParaRPr lang="hu-HU" sz="2600" baseline="-25000" dirty="0"/>
          </a:p>
        </p:txBody>
      </p:sp>
      <p:sp>
        <p:nvSpPr>
          <p:cNvPr id="15" name="Szövegdoboz 14"/>
          <p:cNvSpPr txBox="1"/>
          <p:nvPr/>
        </p:nvSpPr>
        <p:spPr>
          <a:xfrm>
            <a:off x="4196391" y="5478704"/>
            <a:ext cx="1615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i="1" dirty="0" smtClean="0"/>
              <a:t>R</a:t>
            </a:r>
            <a:r>
              <a:rPr lang="hu-HU" baseline="-25000" dirty="0" smtClean="0"/>
              <a:t>e</a:t>
            </a:r>
            <a:r>
              <a:rPr lang="hu-HU" dirty="0" smtClean="0"/>
              <a:t>=</a:t>
            </a:r>
            <a:r>
              <a:rPr lang="hu-HU" i="1" dirty="0" smtClean="0"/>
              <a:t>R</a:t>
            </a:r>
            <a:r>
              <a:rPr lang="hu-HU" baseline="-25000" dirty="0" smtClean="0"/>
              <a:t>1</a:t>
            </a:r>
            <a:r>
              <a:rPr lang="hu-HU" dirty="0" smtClean="0"/>
              <a:t>+</a:t>
            </a:r>
            <a:r>
              <a:rPr lang="hu-HU" i="1" dirty="0" smtClean="0"/>
              <a:t>R</a:t>
            </a:r>
            <a:r>
              <a:rPr lang="hu-HU" baseline="-25000" dirty="0" smtClean="0"/>
              <a:t>2</a:t>
            </a:r>
            <a:r>
              <a:rPr lang="hu-HU" dirty="0" smtClean="0"/>
              <a:t>+</a:t>
            </a:r>
            <a:r>
              <a:rPr lang="hu-HU" i="1" dirty="0" err="1" smtClean="0"/>
              <a:t>R</a:t>
            </a:r>
            <a:r>
              <a:rPr lang="hu-HU" baseline="-25000" dirty="0" err="1" smtClean="0"/>
              <a:t>i</a:t>
            </a:r>
            <a:r>
              <a:rPr lang="hu-HU" dirty="0" smtClean="0"/>
              <a:t>~</a:t>
            </a:r>
            <a:r>
              <a:rPr lang="hu-HU" i="1" dirty="0" smtClean="0"/>
              <a:t>R</a:t>
            </a:r>
            <a:r>
              <a:rPr lang="hu-HU" baseline="-25000" dirty="0" smtClean="0"/>
              <a:t>1</a:t>
            </a:r>
            <a:endParaRPr lang="hu-HU" baseline="-25000" dirty="0"/>
          </a:p>
        </p:txBody>
      </p:sp>
      <p:sp>
        <p:nvSpPr>
          <p:cNvPr id="16" name="Szövegdoboz 15"/>
          <p:cNvSpPr txBox="1"/>
          <p:nvPr/>
        </p:nvSpPr>
        <p:spPr>
          <a:xfrm>
            <a:off x="3851920" y="357241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400" dirty="0" smtClean="0"/>
              <a:t>az áram csak az ellenálláson folyik</a:t>
            </a:r>
            <a:endParaRPr lang="hu-HU" sz="1400" dirty="0"/>
          </a:p>
        </p:txBody>
      </p:sp>
      <p:sp>
        <p:nvSpPr>
          <p:cNvPr id="19" name="Szövegdoboz 18"/>
          <p:cNvSpPr txBox="1"/>
          <p:nvPr/>
        </p:nvSpPr>
        <p:spPr>
          <a:xfrm>
            <a:off x="6732240" y="3308880"/>
            <a:ext cx="22322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400" dirty="0" smtClean="0"/>
              <a:t>ebben az esetben a kondenzátorok kapacitív ellenállását kell figyelembe venni</a:t>
            </a:r>
            <a:endParaRPr lang="hu-HU" sz="1400" dirty="0"/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18" name="Objektum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2371488"/>
              </p:ext>
            </p:extLst>
          </p:nvPr>
        </p:nvGraphicFramePr>
        <p:xfrm>
          <a:off x="7272300" y="4262987"/>
          <a:ext cx="1152128" cy="5687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4" name="Equation" r:id="rId6" imgW="749300" imgH="368300" progId="Equation.3">
                  <p:embed/>
                </p:oleObj>
              </mc:Choice>
              <mc:Fallback>
                <p:oleObj name="Equation" r:id="rId6" imgW="749300" imgH="3683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2300" y="4262987"/>
                        <a:ext cx="1152128" cy="5687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21" name="Objektum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8439876"/>
              </p:ext>
            </p:extLst>
          </p:nvPr>
        </p:nvGraphicFramePr>
        <p:xfrm>
          <a:off x="6948703" y="4920258"/>
          <a:ext cx="2006987" cy="532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5" name="Equation" r:id="rId8" imgW="1257300" imgH="330200" progId="Equation.3">
                  <p:embed/>
                </p:oleObj>
              </mc:Choice>
              <mc:Fallback>
                <p:oleObj name="Equation" r:id="rId8" imgW="1257300" imgH="3302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8703" y="4920258"/>
                        <a:ext cx="2006987" cy="5321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Szövegdoboz 24"/>
          <p:cNvSpPr txBox="1"/>
          <p:nvPr/>
        </p:nvSpPr>
        <p:spPr>
          <a:xfrm>
            <a:off x="7236296" y="6321152"/>
            <a:ext cx="1431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i="1" dirty="0" smtClean="0"/>
              <a:t>Z</a:t>
            </a:r>
            <a:r>
              <a:rPr lang="hu-HU" dirty="0" smtClean="0"/>
              <a:t>=</a:t>
            </a:r>
            <a:r>
              <a:rPr lang="hu-HU" i="1" dirty="0" smtClean="0"/>
              <a:t>X</a:t>
            </a:r>
            <a:r>
              <a:rPr lang="hu-HU" baseline="-25000" dirty="0" smtClean="0"/>
              <a:t>c1</a:t>
            </a:r>
            <a:r>
              <a:rPr lang="hu-HU" dirty="0" smtClean="0"/>
              <a:t>+</a:t>
            </a:r>
            <a:r>
              <a:rPr lang="hu-HU" i="1" dirty="0" smtClean="0"/>
              <a:t>X</a:t>
            </a:r>
            <a:r>
              <a:rPr lang="hu-HU" baseline="-25000" dirty="0" smtClean="0"/>
              <a:t>c2</a:t>
            </a:r>
            <a:r>
              <a:rPr lang="hu-HU" dirty="0" smtClean="0"/>
              <a:t>~</a:t>
            </a:r>
            <a:r>
              <a:rPr lang="hu-HU" i="1" dirty="0" smtClean="0"/>
              <a:t>X</a:t>
            </a:r>
            <a:r>
              <a:rPr lang="hu-HU" baseline="-25000" dirty="0" smtClean="0"/>
              <a:t>c1</a:t>
            </a:r>
            <a:endParaRPr lang="hu-HU" baseline="-25000" dirty="0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24" name="Objektum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220022"/>
              </p:ext>
            </p:extLst>
          </p:nvPr>
        </p:nvGraphicFramePr>
        <p:xfrm>
          <a:off x="6512883" y="5589241"/>
          <a:ext cx="2631118" cy="5372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6" name="Equation" r:id="rId10" imgW="1816100" imgH="368300" progId="Equation.3">
                  <p:embed/>
                </p:oleObj>
              </mc:Choice>
              <mc:Fallback>
                <p:oleObj name="Equation" r:id="rId10" imgW="1816100" imgH="3683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2883" y="5589241"/>
                        <a:ext cx="2631118" cy="5372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Csoportba foglalás 3"/>
          <p:cNvGrpSpPr/>
          <p:nvPr/>
        </p:nvGrpSpPr>
        <p:grpSpPr>
          <a:xfrm>
            <a:off x="5480396" y="5478704"/>
            <a:ext cx="3124052" cy="1227600"/>
            <a:chOff x="5480396" y="5478704"/>
            <a:chExt cx="3124052" cy="1227600"/>
          </a:xfrm>
        </p:grpSpPr>
        <p:sp>
          <p:nvSpPr>
            <p:cNvPr id="3" name="Ellipszis 2"/>
            <p:cNvSpPr/>
            <p:nvPr/>
          </p:nvSpPr>
          <p:spPr>
            <a:xfrm>
              <a:off x="5480396" y="5478704"/>
              <a:ext cx="360040" cy="36933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2" name="Ellipszis 21"/>
            <p:cNvSpPr/>
            <p:nvPr/>
          </p:nvSpPr>
          <p:spPr>
            <a:xfrm>
              <a:off x="8244408" y="6336972"/>
              <a:ext cx="360040" cy="36933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</p:spTree>
    <p:extLst>
      <p:ext uri="{BB962C8B-B14F-4D97-AF65-F5344CB8AC3E}">
        <p14:creationId xmlns:p14="http://schemas.microsoft.com/office/powerpoint/2010/main" val="132935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125977" y="116631"/>
            <a:ext cx="51153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A mérés elrendezése, menete</a:t>
            </a:r>
            <a:endParaRPr lang="hu-HU" sz="3200" dirty="0"/>
          </a:p>
        </p:txBody>
      </p:sp>
      <p:pic>
        <p:nvPicPr>
          <p:cNvPr id="4099" name="Picture 3" descr="Bitmap in Méréselrendezés1H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243" y="1556792"/>
            <a:ext cx="3516781" cy="32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Bitmap in Elektródok2H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8533"/>
            <a:ext cx="2664296" cy="3263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zövegdoboz 2"/>
          <p:cNvSpPr txBox="1"/>
          <p:nvPr/>
        </p:nvSpPr>
        <p:spPr>
          <a:xfrm>
            <a:off x="278531" y="4942909"/>
            <a:ext cx="247971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 mérőelektród felülete:</a:t>
            </a:r>
          </a:p>
          <a:p>
            <a:pPr algn="ctr"/>
            <a:r>
              <a:rPr lang="hu-HU" sz="2400" b="1" dirty="0" smtClean="0">
                <a:solidFill>
                  <a:srgbClr val="FF0000"/>
                </a:solidFill>
              </a:rPr>
              <a:t>22x38 mm</a:t>
            </a:r>
            <a:endParaRPr lang="hu-HU" sz="2400" b="1" dirty="0">
              <a:solidFill>
                <a:srgbClr val="FF0000"/>
              </a:solidFill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2925243" y="4941346"/>
            <a:ext cx="3516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Mérőzsinórok a multiméter (COM) és (A) jelzésű aljzatába csatlakozik</a:t>
            </a:r>
            <a:endParaRPr lang="hu-HU" dirty="0"/>
          </a:p>
        </p:txBody>
      </p:sp>
      <p:pic>
        <p:nvPicPr>
          <p:cNvPr id="8" name="Picture 3" descr="Bitmap in KapcsRajz1H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948" y="1556792"/>
            <a:ext cx="2490614" cy="326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935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066185" y="117792"/>
            <a:ext cx="49396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egyenáramú ellenállásmérés</a:t>
            </a:r>
            <a:endParaRPr lang="hu-HU" sz="3200" dirty="0"/>
          </a:p>
        </p:txBody>
      </p:sp>
      <p:pic>
        <p:nvPicPr>
          <p:cNvPr id="3" name="Picture 2" descr="Bitmap in FüggvGen1H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8136904" cy="2070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323528" y="3290500"/>
            <a:ext cx="2922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u-HU" dirty="0" smtClean="0"/>
              <a:t>FUNCTION: DC állásban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dirty="0"/>
              <a:t>m</a:t>
            </a:r>
            <a:r>
              <a:rPr lang="hu-HU" dirty="0" smtClean="0"/>
              <a:t>ultiméter: DC A állásban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4535996" y="3545631"/>
            <a:ext cx="2510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i="1" dirty="0" err="1"/>
              <a:t>U</a:t>
            </a:r>
            <a:r>
              <a:rPr lang="hu-HU" baseline="-25000" dirty="0" err="1"/>
              <a:t>gen</a:t>
            </a:r>
            <a:r>
              <a:rPr lang="hu-HU" baseline="-25000" dirty="0"/>
              <a:t> </a:t>
            </a:r>
            <a:r>
              <a:rPr lang="hu-HU" i="1" dirty="0"/>
              <a:t>= </a:t>
            </a:r>
            <a:r>
              <a:rPr lang="hu-HU" dirty="0"/>
              <a:t>5 (V)</a:t>
            </a:r>
            <a:r>
              <a:rPr lang="hu-HU" i="1" dirty="0"/>
              <a:t> </a:t>
            </a:r>
            <a:r>
              <a:rPr lang="hu-HU" i="1" dirty="0">
                <a:sym typeface="Symbol"/>
              </a:rPr>
              <a:t></a:t>
            </a:r>
            <a:r>
              <a:rPr lang="hu-HU" i="1" dirty="0"/>
              <a:t> </a:t>
            </a:r>
            <a:r>
              <a:rPr lang="hu-HU" i="1" dirty="0" err="1"/>
              <a:t>U</a:t>
            </a:r>
            <a:r>
              <a:rPr lang="hu-HU" baseline="-25000" dirty="0" err="1"/>
              <a:t>coarse</a:t>
            </a:r>
            <a:r>
              <a:rPr lang="hu-HU" i="1" dirty="0"/>
              <a:t> </a:t>
            </a:r>
            <a:r>
              <a:rPr lang="hu-HU" i="1" dirty="0">
                <a:sym typeface="Symbol"/>
              </a:rPr>
              <a:t></a:t>
            </a:r>
            <a:r>
              <a:rPr lang="hu-HU" i="1" dirty="0"/>
              <a:t> </a:t>
            </a:r>
            <a:r>
              <a:rPr lang="hu-HU" i="1" dirty="0" err="1"/>
              <a:t>U</a:t>
            </a:r>
            <a:r>
              <a:rPr lang="hu-HU" baseline="-25000" dirty="0" err="1"/>
              <a:t>fine</a:t>
            </a:r>
            <a:r>
              <a:rPr lang="hu-HU" baseline="-25000" dirty="0"/>
              <a:t> </a:t>
            </a:r>
            <a:endParaRPr lang="hu-HU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7" name="Objektum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8575797"/>
              </p:ext>
            </p:extLst>
          </p:nvPr>
        </p:nvGraphicFramePr>
        <p:xfrm>
          <a:off x="1221173" y="5290428"/>
          <a:ext cx="1273778" cy="960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Equation" r:id="rId4" imgW="545626" imgH="406048" progId="Equation.3">
                  <p:embed/>
                </p:oleObj>
              </mc:Choice>
              <mc:Fallback>
                <p:oleObj name="Equation" r:id="rId4" imgW="545626" imgH="406048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1173" y="5290428"/>
                        <a:ext cx="1273778" cy="960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409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9" name="Szövegdoboz 8"/>
          <p:cNvSpPr txBox="1"/>
          <p:nvPr/>
        </p:nvSpPr>
        <p:spPr>
          <a:xfrm>
            <a:off x="309890" y="4293096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A bőr </a:t>
            </a:r>
            <a:r>
              <a:rPr lang="hu-HU" b="1" dirty="0" smtClean="0"/>
              <a:t>egyenáramú ellenállásának </a:t>
            </a:r>
            <a:r>
              <a:rPr lang="hu-HU" dirty="0" smtClean="0"/>
              <a:t>számítása az Ohm-törvényből:</a:t>
            </a:r>
            <a:endParaRPr lang="hu-HU" dirty="0"/>
          </a:p>
        </p:txBody>
      </p:sp>
      <p:sp>
        <p:nvSpPr>
          <p:cNvPr id="10" name="Jobb oldali kapcsos zárójel 9"/>
          <p:cNvSpPr/>
          <p:nvPr/>
        </p:nvSpPr>
        <p:spPr>
          <a:xfrm rot="5400000">
            <a:off x="5544108" y="2066364"/>
            <a:ext cx="432048" cy="244827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Szövegdoboz 10"/>
          <p:cNvSpPr txBox="1"/>
          <p:nvPr/>
        </p:nvSpPr>
        <p:spPr>
          <a:xfrm>
            <a:off x="5232349" y="4693505"/>
            <a:ext cx="3326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 bőr </a:t>
            </a:r>
            <a:r>
              <a:rPr lang="hu-HU" b="1" dirty="0" smtClean="0"/>
              <a:t>fajlagos ellenállása </a:t>
            </a:r>
            <a:r>
              <a:rPr lang="hu-HU" dirty="0" smtClean="0"/>
              <a:t>[</a:t>
            </a:r>
            <a:r>
              <a:rPr lang="el-GR" dirty="0" smtClean="0"/>
              <a:t>Ω</a:t>
            </a:r>
            <a:r>
              <a:rPr lang="hu-HU" dirty="0" smtClean="0"/>
              <a:t>*m</a:t>
            </a:r>
            <a:r>
              <a:rPr lang="hu-HU" baseline="30000" dirty="0" smtClean="0"/>
              <a:t>2</a:t>
            </a:r>
            <a:r>
              <a:rPr lang="hu-HU" dirty="0" smtClean="0"/>
              <a:t>]:</a:t>
            </a:r>
            <a:endParaRPr lang="hu-H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Szövegdoboz 11"/>
              <p:cNvSpPr txBox="1"/>
              <p:nvPr/>
            </p:nvSpPr>
            <p:spPr>
              <a:xfrm>
                <a:off x="4788024" y="5290428"/>
                <a:ext cx="2510239" cy="666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hu-HU" sz="2600" b="0" i="1" smtClean="0">
                        <a:latin typeface="Cambria Math"/>
                      </a:rPr>
                      <m:t>𝑅</m:t>
                    </m:r>
                    <m:r>
                      <a:rPr lang="hu-HU" sz="2600" b="0" i="1" smtClean="0">
                        <a:latin typeface="Cambria Math"/>
                      </a:rPr>
                      <m:t>=</m:t>
                    </m:r>
                    <m:r>
                      <a:rPr lang="hu-HU" sz="2600" b="0" i="1" smtClean="0">
                        <a:latin typeface="Cambria Math"/>
                        <a:ea typeface="Cambria Math"/>
                      </a:rPr>
                      <m:t>𝜌</m:t>
                    </m:r>
                    <m:f>
                      <m:fPr>
                        <m:ctrlPr>
                          <a:rPr lang="hu-HU" sz="2600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hu-HU" sz="2600" b="0" i="1" smtClean="0">
                            <a:latin typeface="Cambria Math"/>
                            <a:ea typeface="Cambria Math"/>
                          </a:rPr>
                          <m:t>𝑙</m:t>
                        </m:r>
                      </m:num>
                      <m:den>
                        <m:r>
                          <a:rPr lang="hu-HU" sz="2600" b="0" i="1" smtClean="0">
                            <a:latin typeface="Cambria Math"/>
                            <a:ea typeface="Cambria Math"/>
                          </a:rPr>
                          <m:t>𝐴</m:t>
                        </m:r>
                      </m:den>
                    </m:f>
                  </m:oMath>
                </a14:m>
                <a:r>
                  <a:rPr lang="hu-HU" sz="26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600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hu-HU" sz="2600" i="1" smtClean="0">
                            <a:latin typeface="Cambria Math"/>
                            <a:ea typeface="Cambria Math"/>
                          </a:rPr>
                          <m:t>𝜌</m:t>
                        </m:r>
                        <m:r>
                          <a:rPr lang="hu-HU" sz="2600" b="0" i="1" smtClean="0">
                            <a:latin typeface="Cambria Math"/>
                            <a:ea typeface="Cambria Math"/>
                          </a:rPr>
                          <m:t>∗</m:t>
                        </m:r>
                      </m:num>
                      <m:den>
                        <m:r>
                          <a:rPr lang="hu-HU" sz="2600" b="0" i="1" smtClean="0">
                            <a:latin typeface="Cambria Math"/>
                            <a:ea typeface="Cambria Math"/>
                          </a:rPr>
                          <m:t>𝐴</m:t>
                        </m:r>
                      </m:den>
                    </m:f>
                  </m:oMath>
                </a14:m>
                <a:r>
                  <a:rPr lang="hu-HU" sz="2600" dirty="0" smtClean="0"/>
                  <a:t>  </a:t>
                </a:r>
                <a:endParaRPr lang="hu-HU" sz="2600" dirty="0"/>
              </a:p>
            </p:txBody>
          </p:sp>
        </mc:Choice>
        <mc:Fallback>
          <p:sp>
            <p:nvSpPr>
              <p:cNvPr id="12" name="Szövegdoboz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024" y="5290428"/>
                <a:ext cx="2510239" cy="666464"/>
              </a:xfrm>
              <a:prstGeom prst="rect">
                <a:avLst/>
              </a:prstGeom>
              <a:blipFill rotWithShape="1">
                <a:blip r:embed="rId6"/>
                <a:stretch>
                  <a:fillRect b="-11009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Szövegdoboz 12"/>
          <p:cNvSpPr txBox="1"/>
          <p:nvPr/>
        </p:nvSpPr>
        <p:spPr>
          <a:xfrm>
            <a:off x="7158319" y="5377438"/>
            <a:ext cx="133005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i="1" dirty="0" smtClean="0"/>
              <a:t>ρ</a:t>
            </a:r>
            <a:r>
              <a:rPr lang="hu-HU" sz="2600" baseline="30000" dirty="0"/>
              <a:t> *</a:t>
            </a:r>
            <a:r>
              <a:rPr lang="hu-HU" sz="2600" dirty="0"/>
              <a:t>=</a:t>
            </a:r>
            <a:r>
              <a:rPr lang="hu-HU" sz="2600" i="1" dirty="0" err="1"/>
              <a:t>R</a:t>
            </a:r>
            <a:r>
              <a:rPr lang="hu-HU" sz="2600" i="1" dirty="0"/>
              <a:t>·A </a:t>
            </a:r>
            <a:endParaRPr lang="hu-HU" sz="2600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6975703" y="5956892"/>
            <a:ext cx="1563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dirty="0" smtClean="0"/>
              <a:t>(</a:t>
            </a:r>
            <a:r>
              <a:rPr lang="hu-HU" i="1" dirty="0" smtClean="0"/>
              <a:t>A</a:t>
            </a:r>
            <a:r>
              <a:rPr lang="hu-HU" dirty="0" smtClean="0"/>
              <a:t>=22x38 mm)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2935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993971" y="117187"/>
            <a:ext cx="3156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err="1" smtClean="0"/>
              <a:t>impedanciamérés</a:t>
            </a:r>
            <a:endParaRPr lang="hu-HU" sz="3200" dirty="0"/>
          </a:p>
        </p:txBody>
      </p:sp>
      <p:pic>
        <p:nvPicPr>
          <p:cNvPr id="3" name="Picture 2" descr="Bitmap in FüggvGen1H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8136904" cy="2070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4535996" y="3545631"/>
            <a:ext cx="3401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i="1" dirty="0" err="1" smtClean="0"/>
              <a:t>U</a:t>
            </a:r>
            <a:r>
              <a:rPr lang="hu-HU" baseline="-25000" dirty="0" err="1" smtClean="0"/>
              <a:t>gen</a:t>
            </a:r>
            <a:r>
              <a:rPr lang="hu-HU" baseline="-25000" dirty="0" smtClean="0"/>
              <a:t> </a:t>
            </a:r>
            <a:r>
              <a:rPr lang="hu-HU" baseline="-25000" dirty="0" err="1" smtClean="0"/>
              <a:t>eff</a:t>
            </a:r>
            <a:r>
              <a:rPr lang="hu-HU" baseline="-25000" dirty="0" smtClean="0"/>
              <a:t> </a:t>
            </a:r>
            <a:r>
              <a:rPr lang="hu-HU" i="1" dirty="0"/>
              <a:t>= </a:t>
            </a:r>
            <a:r>
              <a:rPr lang="hu-HU" dirty="0"/>
              <a:t>5 (V)</a:t>
            </a:r>
            <a:r>
              <a:rPr lang="hu-HU" i="1" dirty="0"/>
              <a:t> </a:t>
            </a:r>
            <a:r>
              <a:rPr lang="hu-HU" i="1" dirty="0">
                <a:sym typeface="Symbol"/>
              </a:rPr>
              <a:t></a:t>
            </a:r>
            <a:r>
              <a:rPr lang="hu-HU" i="1" dirty="0"/>
              <a:t> </a:t>
            </a:r>
            <a:r>
              <a:rPr lang="hu-HU" i="1" dirty="0" err="1"/>
              <a:t>U</a:t>
            </a:r>
            <a:r>
              <a:rPr lang="hu-HU" baseline="-25000" dirty="0" err="1"/>
              <a:t>coarse</a:t>
            </a:r>
            <a:r>
              <a:rPr lang="hu-HU" i="1" dirty="0"/>
              <a:t> </a:t>
            </a:r>
            <a:r>
              <a:rPr lang="hu-HU" i="1" dirty="0">
                <a:sym typeface="Symbol"/>
              </a:rPr>
              <a:t></a:t>
            </a:r>
            <a:r>
              <a:rPr lang="hu-HU" i="1" dirty="0"/>
              <a:t> </a:t>
            </a:r>
            <a:r>
              <a:rPr lang="hu-HU" i="1" dirty="0" err="1"/>
              <a:t>U</a:t>
            </a:r>
            <a:r>
              <a:rPr lang="hu-HU" baseline="-25000" dirty="0" err="1"/>
              <a:t>fine</a:t>
            </a:r>
            <a:r>
              <a:rPr lang="hu-HU" baseline="-25000" dirty="0"/>
              <a:t> </a:t>
            </a:r>
            <a:r>
              <a:rPr lang="hu-HU" i="1" dirty="0" smtClean="0">
                <a:sym typeface="Symbol"/>
              </a:rPr>
              <a:t>  </a:t>
            </a:r>
            <a:r>
              <a:rPr lang="hu-HU" dirty="0" smtClean="0">
                <a:sym typeface="Symbol"/>
              </a:rPr>
              <a:t>0,707</a:t>
            </a:r>
            <a:endParaRPr lang="hu-HU" dirty="0"/>
          </a:p>
        </p:txBody>
      </p:sp>
      <p:sp>
        <p:nvSpPr>
          <p:cNvPr id="5" name="Jobb oldali kapcsos zárójel 4"/>
          <p:cNvSpPr/>
          <p:nvPr/>
        </p:nvSpPr>
        <p:spPr>
          <a:xfrm rot="5400000">
            <a:off x="5544108" y="2066364"/>
            <a:ext cx="432048" cy="244827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Szövegdoboz 5"/>
          <p:cNvSpPr txBox="1"/>
          <p:nvPr/>
        </p:nvSpPr>
        <p:spPr>
          <a:xfrm>
            <a:off x="323528" y="3290500"/>
            <a:ext cx="33123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u-HU" dirty="0" smtClean="0"/>
              <a:t>FUNCTION: SIN állásban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dirty="0" smtClean="0"/>
              <a:t>multiméter: AC A állásban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dirty="0" smtClean="0"/>
              <a:t>Frekvencia függvényében (</a:t>
            </a:r>
            <a:r>
              <a:rPr lang="hu-HU" b="1" dirty="0" smtClean="0"/>
              <a:t>16Hz-8kHz</a:t>
            </a:r>
            <a:r>
              <a:rPr lang="hu-HU" dirty="0" smtClean="0"/>
              <a:t> tartományban) mérjük az </a:t>
            </a:r>
            <a:r>
              <a:rPr lang="hu-HU" i="1" dirty="0" err="1" smtClean="0"/>
              <a:t>I</a:t>
            </a:r>
            <a:r>
              <a:rPr lang="hu-HU" baseline="-25000" dirty="0" err="1" smtClean="0"/>
              <a:t>bőr</a:t>
            </a:r>
            <a:r>
              <a:rPr lang="hu-HU" baseline="-25000" dirty="0" smtClean="0"/>
              <a:t> </a:t>
            </a:r>
            <a:r>
              <a:rPr lang="hu-HU" baseline="-25000" dirty="0" err="1" smtClean="0"/>
              <a:t>eff</a:t>
            </a:r>
            <a:r>
              <a:rPr lang="hu-HU" baseline="-25000" dirty="0" smtClean="0"/>
              <a:t> </a:t>
            </a:r>
            <a:r>
              <a:rPr lang="hu-HU" dirty="0" err="1" smtClean="0"/>
              <a:t>-et</a:t>
            </a:r>
            <a:endParaRPr lang="hu-HU" dirty="0" smtClean="0"/>
          </a:p>
        </p:txBody>
      </p:sp>
      <p:sp>
        <p:nvSpPr>
          <p:cNvPr id="7" name="Szövegdoboz 6"/>
          <p:cNvSpPr txBox="1"/>
          <p:nvPr/>
        </p:nvSpPr>
        <p:spPr>
          <a:xfrm>
            <a:off x="4499992" y="4581128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A bőr </a:t>
            </a:r>
            <a:r>
              <a:rPr lang="hu-HU" b="1" dirty="0" smtClean="0"/>
              <a:t>váltóáramú </a:t>
            </a:r>
            <a:r>
              <a:rPr lang="hu-HU" b="1" dirty="0" err="1" smtClean="0"/>
              <a:t>impedanicájának</a:t>
            </a:r>
            <a:r>
              <a:rPr lang="hu-HU" b="1" dirty="0" smtClean="0"/>
              <a:t> </a:t>
            </a:r>
            <a:r>
              <a:rPr lang="hu-HU" dirty="0" smtClean="0"/>
              <a:t>(</a:t>
            </a:r>
            <a:r>
              <a:rPr lang="hu-HU" i="1" dirty="0" smtClean="0"/>
              <a:t>Z</a:t>
            </a:r>
            <a:r>
              <a:rPr lang="hu-HU" dirty="0" smtClean="0"/>
              <a:t>) számítása az Ohm-törvényből:</a:t>
            </a:r>
            <a:endParaRPr lang="hu-HU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9" name="Objektum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472233"/>
              </p:ext>
            </p:extLst>
          </p:nvPr>
        </p:nvGraphicFramePr>
        <p:xfrm>
          <a:off x="5233711" y="5540404"/>
          <a:ext cx="1512168" cy="8907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1" name="Equation" r:id="rId4" imgW="698197" imgH="406224" progId="Equation.3">
                  <p:embed/>
                </p:oleObj>
              </mc:Choice>
              <mc:Fallback>
                <p:oleObj name="Equation" r:id="rId4" imgW="698197" imgH="4062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3711" y="5540404"/>
                        <a:ext cx="1512168" cy="89072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0" y="409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35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Csoportba foglalás 15"/>
          <p:cNvGrpSpPr>
            <a:grpSpLocks noChangeAspect="1"/>
          </p:cNvGrpSpPr>
          <p:nvPr/>
        </p:nvGrpSpPr>
        <p:grpSpPr>
          <a:xfrm>
            <a:off x="-104724" y="-1251520"/>
            <a:ext cx="5580112" cy="6893172"/>
            <a:chOff x="107504" y="1688034"/>
            <a:chExt cx="4032448" cy="4981326"/>
          </a:xfrm>
        </p:grpSpPr>
        <p:pic>
          <p:nvPicPr>
            <p:cNvPr id="6146" name="Picture 2" descr="Bitmap in Bőrgrafikon1H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898" y="1989982"/>
              <a:ext cx="3312368" cy="4679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églalap 7"/>
            <p:cNvSpPr/>
            <p:nvPr/>
          </p:nvSpPr>
          <p:spPr>
            <a:xfrm>
              <a:off x="107504" y="1688034"/>
              <a:ext cx="4032448" cy="267707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" name="Szövegdoboz 3"/>
          <p:cNvSpPr txBox="1"/>
          <p:nvPr/>
        </p:nvSpPr>
        <p:spPr>
          <a:xfrm>
            <a:off x="2425611" y="101219"/>
            <a:ext cx="42927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A bőr fajlagos kapacitása</a:t>
            </a:r>
            <a:endParaRPr lang="hu-HU" sz="3200" dirty="0"/>
          </a:p>
        </p:txBody>
      </p:sp>
      <p:sp>
        <p:nvSpPr>
          <p:cNvPr id="5" name="Szövegdoboz 4"/>
          <p:cNvSpPr txBox="1"/>
          <p:nvPr/>
        </p:nvSpPr>
        <p:spPr>
          <a:xfrm>
            <a:off x="179512" y="908720"/>
            <a:ext cx="8964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i="1" dirty="0"/>
              <a:t>A bőr kapacitásának a kiszámításához önkényesen kiválasztunk egy pontot az </a:t>
            </a:r>
            <a:r>
              <a:rPr lang="hu-HU" sz="1600" b="1" i="1" dirty="0"/>
              <a:t>impedancia görbe </a:t>
            </a:r>
            <a:r>
              <a:rPr lang="hu-HU" sz="1600" i="1" dirty="0"/>
              <a:t>lejtős szakaszán, lehetőleg a nagyobb frekvenciákhoz tartozó értékek közül. Ekkor a modell jó közelítéssel </a:t>
            </a:r>
            <a:r>
              <a:rPr lang="hu-HU" sz="1600" i="1" dirty="0" err="1"/>
              <a:t>kapacitívnek</a:t>
            </a:r>
            <a:r>
              <a:rPr lang="hu-HU" sz="1600" i="1" dirty="0"/>
              <a:t> </a:t>
            </a:r>
            <a:r>
              <a:rPr lang="hu-HU" sz="1600" i="1" dirty="0" smtClean="0"/>
              <a:t>tekinthető.</a:t>
            </a:r>
            <a:endParaRPr lang="hu-HU" sz="1600" i="1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aphicFrame>
        <p:nvGraphicFramePr>
          <p:cNvPr id="7" name="Objektum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0355403"/>
              </p:ext>
            </p:extLst>
          </p:nvPr>
        </p:nvGraphicFramePr>
        <p:xfrm>
          <a:off x="6132131" y="2623146"/>
          <a:ext cx="1656184" cy="949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0" name="Equation" r:id="rId4" imgW="647700" imgH="368300" progId="Equation.3">
                  <p:embed/>
                </p:oleObj>
              </mc:Choice>
              <mc:Fallback>
                <p:oleObj name="Equation" r:id="rId4" imgW="647700" imgH="3683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32131" y="2623146"/>
                        <a:ext cx="1656184" cy="9498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zövegdoboz 8"/>
          <p:cNvSpPr txBox="1"/>
          <p:nvPr/>
        </p:nvSpPr>
        <p:spPr>
          <a:xfrm>
            <a:off x="6107471" y="2133053"/>
            <a:ext cx="1776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Kapacitás [F/m</a:t>
            </a:r>
            <a:r>
              <a:rPr lang="hu-HU" baseline="30000" dirty="0" smtClean="0"/>
              <a:t>2</a:t>
            </a:r>
            <a:r>
              <a:rPr lang="hu-HU" dirty="0" smtClean="0"/>
              <a:t>]: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5482513" y="4355812"/>
            <a:ext cx="3250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 bőr </a:t>
            </a:r>
            <a:r>
              <a:rPr lang="hu-HU" b="1" dirty="0" smtClean="0"/>
              <a:t>fajlagos kapacitása </a:t>
            </a:r>
            <a:r>
              <a:rPr lang="hu-HU" dirty="0" smtClean="0"/>
              <a:t>[F/m</a:t>
            </a:r>
            <a:r>
              <a:rPr lang="hu-HU" baseline="30000" dirty="0" smtClean="0"/>
              <a:t>2</a:t>
            </a:r>
            <a:r>
              <a:rPr lang="hu-HU" dirty="0" smtClean="0"/>
              <a:t>]: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6588224" y="5077611"/>
            <a:ext cx="899592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sz="2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mbol" pitchFamily="18" charset="2"/>
                <a:ea typeface="Times New Roman" pitchFamily="18" charset="0"/>
                <a:cs typeface="Times New Roman" pitchFamily="18" charset="0"/>
              </a:rPr>
              <a:t>g</a:t>
            </a:r>
            <a:r>
              <a:rPr kumimoji="0" lang="hu-HU" sz="2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hu-HU" sz="26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*</a:t>
            </a:r>
            <a:r>
              <a:rPr kumimoji="0" lang="hu-H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hu-HU" sz="2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</a:t>
            </a:r>
            <a:endParaRPr kumimoji="0" lang="hu-H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" name="Objektum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813857"/>
              </p:ext>
            </p:extLst>
          </p:nvPr>
        </p:nvGraphicFramePr>
        <p:xfrm>
          <a:off x="7304612" y="5040667"/>
          <a:ext cx="266851" cy="54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1" name="Equation" r:id="rId6" imgW="165028" imgH="330057" progId="Equation.3">
                  <p:embed/>
                </p:oleObj>
              </mc:Choice>
              <mc:Fallback>
                <p:oleObj name="Equation" r:id="rId6" imgW="165028" imgH="330057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4612" y="5040667"/>
                        <a:ext cx="266851" cy="549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0" y="790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sz="10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                                                  </a:t>
            </a: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Szövegdoboz 17"/>
          <p:cNvSpPr txBox="1"/>
          <p:nvPr/>
        </p:nvSpPr>
        <p:spPr>
          <a:xfrm>
            <a:off x="6391652" y="5899338"/>
            <a:ext cx="1563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i="1" dirty="0" smtClean="0"/>
              <a:t>(A</a:t>
            </a:r>
            <a:r>
              <a:rPr lang="hu-HU" dirty="0" smtClean="0"/>
              <a:t>=22x38 mm)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6464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3519770" y="116632"/>
            <a:ext cx="22370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 smtClean="0"/>
              <a:t>Jegyzőkönyv</a:t>
            </a:r>
            <a:endParaRPr lang="hu-HU" sz="3200" dirty="0"/>
          </a:p>
        </p:txBody>
      </p:sp>
      <p:sp>
        <p:nvSpPr>
          <p:cNvPr id="5" name="Szövegdoboz 4"/>
          <p:cNvSpPr txBox="1"/>
          <p:nvPr/>
        </p:nvSpPr>
        <p:spPr>
          <a:xfrm>
            <a:off x="120068" y="1124744"/>
            <a:ext cx="903649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hu-HU" sz="1400" dirty="0" smtClean="0"/>
              <a:t>Állítsuk </a:t>
            </a:r>
            <a:r>
              <a:rPr lang="hu-HU" sz="1400" dirty="0"/>
              <a:t>be az ajánlott feszültségértékeket (</a:t>
            </a:r>
            <a:r>
              <a:rPr lang="hu-HU" sz="1400" i="1" dirty="0" err="1"/>
              <a:t>U</a:t>
            </a:r>
            <a:r>
              <a:rPr lang="hu-HU" sz="1400" baseline="-25000" dirty="0" err="1"/>
              <a:t>gen</a:t>
            </a:r>
            <a:r>
              <a:rPr lang="hu-HU" sz="1400" dirty="0"/>
              <a:t>) a generátoron és jegyezzük fel az értéket! Váltóáramú esetben számítsuk ki az effektív értékeket (</a:t>
            </a:r>
            <a:r>
              <a:rPr lang="hu-HU" sz="1400" i="1" dirty="0" err="1"/>
              <a:t>U</a:t>
            </a:r>
            <a:r>
              <a:rPr lang="hu-HU" sz="1400" baseline="-25000" dirty="0" err="1"/>
              <a:t>gen</a:t>
            </a:r>
            <a:r>
              <a:rPr lang="hu-HU" sz="1400" baseline="-25000" dirty="0"/>
              <a:t> </a:t>
            </a:r>
            <a:r>
              <a:rPr lang="hu-HU" sz="1400" baseline="-25000" dirty="0" err="1"/>
              <a:t>eff</a:t>
            </a:r>
            <a:r>
              <a:rPr lang="hu-HU" sz="1400" dirty="0"/>
              <a:t>)!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4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hu-HU" sz="1400" dirty="0"/>
              <a:t>A készülékek egyenáramú állásában mérjük meg a bőrön átfolyó áramot (</a:t>
            </a:r>
            <a:r>
              <a:rPr lang="hu-HU" sz="1400" i="1" dirty="0" err="1"/>
              <a:t>I</a:t>
            </a:r>
            <a:r>
              <a:rPr lang="hu-HU" sz="1400" baseline="-25000" dirty="0" err="1"/>
              <a:t>bőr</a:t>
            </a:r>
            <a:r>
              <a:rPr lang="hu-HU" sz="1400" dirty="0"/>
              <a:t>)! Számítsuk ki az egyenáramú ellenállás (</a:t>
            </a:r>
            <a:r>
              <a:rPr lang="hu-HU" sz="1400" i="1" dirty="0"/>
              <a:t>R</a:t>
            </a:r>
            <a:r>
              <a:rPr lang="hu-HU" sz="1400" dirty="0"/>
              <a:t>) értékét! 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4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hu-HU" sz="1400" dirty="0"/>
              <a:t>A készülékek váltóáramú állásában a frekvencia változtatásával (16 Hz – 8 kHz) mérjük ki a megadott frekvenciákon a bőrön átfolyó váltóáramot (</a:t>
            </a:r>
            <a:r>
              <a:rPr lang="hu-HU" sz="1400" i="1" dirty="0" err="1"/>
              <a:t>I</a:t>
            </a:r>
            <a:r>
              <a:rPr lang="hu-HU" sz="1400" baseline="-25000" dirty="0" err="1"/>
              <a:t>bőr</a:t>
            </a:r>
            <a:r>
              <a:rPr lang="hu-HU" sz="1400" baseline="-25000" dirty="0"/>
              <a:t> </a:t>
            </a:r>
            <a:r>
              <a:rPr lang="hu-HU" sz="1400" baseline="-25000" dirty="0" err="1"/>
              <a:t>eff</a:t>
            </a:r>
            <a:r>
              <a:rPr lang="hu-HU" sz="1400" dirty="0"/>
              <a:t>)! (Nagyobb frekvenciákon csökkentsük a generátor feszültségét)! Számítsuk ki az adott frekvenciákhoz tartozó váltóáramú ellenállások, azaz az impedanciák (</a:t>
            </a:r>
            <a:r>
              <a:rPr lang="hu-HU" sz="1400" i="1" dirty="0"/>
              <a:t>Z</a:t>
            </a:r>
            <a:r>
              <a:rPr lang="hu-HU" sz="1400" dirty="0"/>
              <a:t>) értékeit!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4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hu-HU" sz="1400" dirty="0"/>
              <a:t>Ábrázoljuk (mindkét tengelyen logaritmikus beosztás mellett) az impedanciát (</a:t>
            </a:r>
            <a:r>
              <a:rPr lang="hu-HU" sz="1400" i="1" dirty="0"/>
              <a:t>Z</a:t>
            </a:r>
            <a:r>
              <a:rPr lang="hu-HU" sz="1400" i="1" baseline="-25000" dirty="0"/>
              <a:t> </a:t>
            </a:r>
            <a:r>
              <a:rPr lang="hu-HU" sz="1400" dirty="0"/>
              <a:t>) a frekvencia ( </a:t>
            </a:r>
            <a:r>
              <a:rPr lang="hu-HU" sz="1400" i="1" dirty="0"/>
              <a:t>f</a:t>
            </a:r>
            <a:r>
              <a:rPr lang="hu-HU" sz="1400" dirty="0"/>
              <a:t> ) függvényében </a:t>
            </a:r>
            <a:r>
              <a:rPr lang="hu-HU" sz="1400" dirty="0" smtClean="0"/>
              <a:t>Rajzoljuk </a:t>
            </a:r>
            <a:r>
              <a:rPr lang="hu-HU" sz="1400" dirty="0"/>
              <a:t>be az egyenáramú mérés aszimptotáját </a:t>
            </a:r>
            <a:r>
              <a:rPr lang="hu-HU" sz="1400" i="1" dirty="0"/>
              <a:t>R</a:t>
            </a:r>
            <a:r>
              <a:rPr lang="hu-HU" sz="1400" dirty="0"/>
              <a:t>-nél, ill. a nagyobb frekvenciákhoz tartozó pontokhoz illeszkedő –1 </a:t>
            </a:r>
            <a:r>
              <a:rPr lang="hu-HU" sz="1400" dirty="0" err="1"/>
              <a:t>meredekségű</a:t>
            </a:r>
            <a:r>
              <a:rPr lang="hu-HU" sz="1400" dirty="0"/>
              <a:t> egyenest!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4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hu-HU" sz="1400" dirty="0"/>
              <a:t>A bőr mérőelektród alatti ohmos ellenállásából (</a:t>
            </a:r>
            <a:r>
              <a:rPr lang="hu-HU" sz="1400" i="1" dirty="0"/>
              <a:t>R</a:t>
            </a:r>
            <a:r>
              <a:rPr lang="hu-HU" sz="1400" dirty="0"/>
              <a:t>) számítsuk ki a fajlagos ellenállást </a:t>
            </a:r>
            <a:r>
              <a:rPr lang="hu-HU" sz="1400" dirty="0" smtClean="0"/>
              <a:t>(</a:t>
            </a:r>
            <a:r>
              <a:rPr lang="hu-HU" sz="1400" i="1" dirty="0" smtClean="0"/>
              <a:t>ρ</a:t>
            </a:r>
            <a:r>
              <a:rPr lang="hu-HU" sz="1400" baseline="30000" dirty="0"/>
              <a:t> *</a:t>
            </a:r>
            <a:r>
              <a:rPr lang="hu-HU" sz="1400" dirty="0"/>
              <a:t>)! 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14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hu-HU" sz="1400" dirty="0"/>
              <a:t>Határozzuk meg a bőr mérőelektród alatti kapacitását (</a:t>
            </a:r>
            <a:r>
              <a:rPr lang="hu-HU" sz="1400" i="1" dirty="0"/>
              <a:t>C</a:t>
            </a:r>
            <a:r>
              <a:rPr lang="hu-HU" sz="1400" i="1" baseline="30000" dirty="0"/>
              <a:t> </a:t>
            </a:r>
            <a:r>
              <a:rPr lang="hu-HU" sz="1400" dirty="0"/>
              <a:t>) a fentiek szerint, majd számítsuk ki a fajlagos kapacitást </a:t>
            </a:r>
            <a:r>
              <a:rPr lang="hu-HU" sz="1400" dirty="0" smtClean="0"/>
              <a:t>(</a:t>
            </a:r>
            <a:r>
              <a:rPr lang="el-GR" sz="1400" i="1" dirty="0" smtClean="0"/>
              <a:t>γ</a:t>
            </a:r>
            <a:r>
              <a:rPr lang="hu-HU" sz="1400" i="1" baseline="30000" dirty="0" smtClean="0"/>
              <a:t>*</a:t>
            </a:r>
            <a:r>
              <a:rPr lang="hu-HU" sz="1400" dirty="0" smtClean="0"/>
              <a:t>)!</a:t>
            </a:r>
            <a:endParaRPr lang="hu-HU" sz="1400" dirty="0"/>
          </a:p>
          <a:p>
            <a:pPr marL="285750" indent="-285750">
              <a:buFont typeface="Arial" pitchFamily="34" charset="0"/>
              <a:buChar char="•"/>
            </a:pPr>
            <a:endParaRPr lang="hu-HU" sz="1400" dirty="0"/>
          </a:p>
        </p:txBody>
      </p:sp>
    </p:spTree>
    <p:extLst>
      <p:ext uri="{BB962C8B-B14F-4D97-AF65-F5344CB8AC3E}">
        <p14:creationId xmlns:p14="http://schemas.microsoft.com/office/powerpoint/2010/main" val="270304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268</Words>
  <Application>Microsoft Office PowerPoint</Application>
  <PresentationFormat>Diavetítés a képernyőre (4:3 oldalarány)</PresentationFormat>
  <Paragraphs>51</Paragraphs>
  <Slides>8</Slides>
  <Notes>0</Notes>
  <HiddenSlides>0</HiddenSlides>
  <MMClips>0</MMClips>
  <ScaleCrop>false</ScaleCrop>
  <HeadingPairs>
    <vt:vector size="6" baseType="variant">
      <vt:variant>
        <vt:lpstr>Téma</vt:lpstr>
      </vt:variant>
      <vt:variant>
        <vt:i4>1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8</vt:i4>
      </vt:variant>
    </vt:vector>
  </HeadingPairs>
  <TitlesOfParts>
    <vt:vector size="10" baseType="lpstr">
      <vt:lpstr>Office-téma</vt:lpstr>
      <vt:lpstr>Equation</vt:lpstr>
      <vt:lpstr>Bőrimpedancia A bőr fajlagos ellenállásának és kapacitásának meghatározása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Bőrimpedancia</dc:title>
  <dc:creator>Attila</dc:creator>
  <cp:lastModifiedBy>Voszka István</cp:lastModifiedBy>
  <cp:revision>44</cp:revision>
  <cp:lastPrinted>2015-04-17T09:10:06Z</cp:lastPrinted>
  <dcterms:created xsi:type="dcterms:W3CDTF">2013-11-20T07:43:15Z</dcterms:created>
  <dcterms:modified xsi:type="dcterms:W3CDTF">2015-04-17T09:11:15Z</dcterms:modified>
</cp:coreProperties>
</file>